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sldIdLst>
    <p:sldId id="257" r:id="rId2"/>
    <p:sldId id="258" r:id="rId3"/>
    <p:sldId id="274" r:id="rId4"/>
    <p:sldId id="269" r:id="rId5"/>
    <p:sldId id="259" r:id="rId6"/>
    <p:sldId id="260" r:id="rId7"/>
    <p:sldId id="273" r:id="rId8"/>
    <p:sldId id="290" r:id="rId9"/>
    <p:sldId id="263" r:id="rId10"/>
    <p:sldId id="262" r:id="rId11"/>
    <p:sldId id="261" r:id="rId12"/>
    <p:sldId id="264" r:id="rId13"/>
    <p:sldId id="265" r:id="rId14"/>
    <p:sldId id="266" r:id="rId15"/>
    <p:sldId id="277" r:id="rId16"/>
    <p:sldId id="293" r:id="rId17"/>
    <p:sldId id="294" r:id="rId18"/>
    <p:sldId id="276" r:id="rId19"/>
    <p:sldId id="295" r:id="rId20"/>
    <p:sldId id="296" r:id="rId21"/>
    <p:sldId id="291" r:id="rId22"/>
    <p:sldId id="292" r:id="rId23"/>
    <p:sldId id="280" r:id="rId24"/>
    <p:sldId id="286" r:id="rId25"/>
    <p:sldId id="287" r:id="rId26"/>
    <p:sldId id="288" r:id="rId27"/>
    <p:sldId id="289" r:id="rId28"/>
    <p:sldId id="297" r:id="rId29"/>
    <p:sldId id="271" r:id="rId30"/>
    <p:sldId id="272" r:id="rId31"/>
    <p:sldId id="298"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69708" autoAdjust="0"/>
  </p:normalViewPr>
  <p:slideViewPr>
    <p:cSldViewPr>
      <p:cViewPr varScale="1">
        <p:scale>
          <a:sx n="52" d="100"/>
          <a:sy n="52" d="100"/>
        </p:scale>
        <p:origin x="1528"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636"/>
    </p:cViewPr>
  </p:sorterViewPr>
  <p:notesViewPr>
    <p:cSldViewPr>
      <p:cViewPr varScale="1">
        <p:scale>
          <a:sx n="65" d="100"/>
          <a:sy n="65"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46225" y="346075"/>
            <a:ext cx="4198938" cy="3148013"/>
          </a:xfrm>
          <a:prstGeom prst="rect">
            <a:avLst/>
          </a:prstGeom>
          <a:noFill/>
          <a:ln w="12700">
            <a:solidFill>
              <a:prstClr val="black"/>
            </a:solidFill>
          </a:ln>
        </p:spPr>
        <p:txBody>
          <a:bodyPr vert="horz" lIns="96638" tIns="48319" rIns="96638" bIns="48319" rtlCol="0" anchor="ctr"/>
          <a:lstStyle/>
          <a:p>
            <a:endParaRPr lang="en-US"/>
          </a:p>
        </p:txBody>
      </p:sp>
      <p:sp>
        <p:nvSpPr>
          <p:cNvPr id="5" name="Notes Placeholder 4"/>
          <p:cNvSpPr>
            <a:spLocks noGrp="1"/>
          </p:cNvSpPr>
          <p:nvPr>
            <p:ph type="body" sz="quarter" idx="3"/>
          </p:nvPr>
        </p:nvSpPr>
        <p:spPr>
          <a:xfrm>
            <a:off x="428278" y="3706668"/>
            <a:ext cx="6537406" cy="5313380"/>
          </a:xfrm>
          <a:prstGeom prst="rect">
            <a:avLst/>
          </a:prstGeom>
        </p:spPr>
        <p:txBody>
          <a:bodyPr vert="horz" lIns="96638" tIns="48319" rIns="96638" bIns="48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254462"/>
            <a:ext cx="3169921" cy="345071"/>
          </a:xfrm>
          <a:prstGeom prst="rect">
            <a:avLst/>
          </a:prstGeom>
        </p:spPr>
        <p:txBody>
          <a:bodyPr vert="horz" lIns="96638" tIns="48319" rIns="96638" bIns="48319" rtlCol="0" anchor="b"/>
          <a:lstStyle>
            <a:lvl1pPr algn="r">
              <a:defRPr sz="13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ow.uscgaux.info/content.php?unit=E-DEPT&amp;category=maxim-awar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egulations.gov/document?D=USCG-2009-0206-001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the mandatory Instructor Workshop for 2022. Members can read the material and submit a self-attestation form or the material can be presented by a qualified facilitator.</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completion and deployment of Instructor Development 2020 prepares new instructors not just for public education, but also qualifies them for member training to help address an ever-shrinking cadre of instructors. </a:t>
            </a:r>
          </a:p>
          <a:p>
            <a:pPr lvl="0"/>
            <a:endParaRPr lang="en-US" dirty="0"/>
          </a:p>
          <a:p>
            <a:pPr lvl="0"/>
            <a:r>
              <a:rPr lang="en-US" dirty="0"/>
              <a:t>Uniquely, the E Directorate conducted a series of virtual classes to qualify new instructors online. The students completed all PQS tasks except for the final 2-hour presentation which they completed with their own flotillas. The final sign-offs and certifications were completed at the flotilla level. The upside of completing their certifications in a virtual environment ensured each student was comfortable and competent using this technology to teach public education and member training. </a:t>
            </a:r>
          </a:p>
          <a:p>
            <a:pPr lvl="0"/>
            <a:endParaRPr lang="en-US" dirty="0"/>
          </a:p>
          <a:p>
            <a:pPr lvl="0"/>
            <a:r>
              <a:rPr lang="en-US" dirty="0"/>
              <a:t>Feedback received has been outstanding with no negative comments. This method could work very well at a local level – in a district, division, or flotilla.</a:t>
            </a:r>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10</a:t>
            </a:fld>
            <a:endParaRPr lang="en-US"/>
          </a:p>
        </p:txBody>
      </p:sp>
    </p:spTree>
    <p:extLst>
      <p:ext uri="{BB962C8B-B14F-4D97-AF65-F5344CB8AC3E}">
        <p14:creationId xmlns:p14="http://schemas.microsoft.com/office/powerpoint/2010/main" val="300402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359">
              <a:defRPr/>
            </a:pPr>
            <a:r>
              <a:rPr lang="en-US" dirty="0"/>
              <a:t>The Commodore Daniel Maxim Award for Excellence in Education was established to motivate and inspire the entire Instructor cadre to reach beyond the comfortable or ordinary to achieve the extraordinary. Some of the goals of the Award are to increase the diversity of courses offered by flotillas and additional numbers of classes offered; to improve Public Education and Member Training Instructor effectiveness and performance; to improve mentorship of newer or lesser experienced Instructors; to develop new and innovative teaching methods and techniques; and to develop new and innovative teaching aids.</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11</a:t>
            </a:fld>
            <a:endParaRPr lang="en-US"/>
          </a:p>
        </p:txBody>
      </p:sp>
    </p:spTree>
    <p:extLst>
      <p:ext uri="{BB962C8B-B14F-4D97-AF65-F5344CB8AC3E}">
        <p14:creationId xmlns:p14="http://schemas.microsoft.com/office/powerpoint/2010/main" val="425954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Flotillas should consider assembling a team now to begin accumulating supporting documentation for the numbers of courses taught, numbers of graduates, variety of courses taught, and all other data and testimonials deemed pertinent to preparing the nominee package. </a:t>
            </a:r>
            <a:r>
              <a:rPr lang="en-US" b="1" dirty="0"/>
              <a:t>Flotilla nomination packages will be due on February 28 </a:t>
            </a:r>
            <a:r>
              <a:rPr lang="en-US" dirty="0"/>
              <a:t>to their division, so now is the time to start in order to avoid the last-minute rush as that date will be here before we know it! </a:t>
            </a:r>
          </a:p>
          <a:p>
            <a:r>
              <a:rPr lang="en-US" dirty="0"/>
              <a:t> </a:t>
            </a:r>
          </a:p>
          <a:p>
            <a:r>
              <a:rPr lang="en-US" dirty="0"/>
              <a:t>The Public Education Directorate recognizes that 2021 was an especially challenging year for most Auxiliarists because of COVID-19 precautions. However, many flotillas openly embraced the option of offering virtual online classes via videoconferencing, and nomination packages should include how the nominee overcame the obstacles of using new technology for course presentation and what successes s/he experienced.</a:t>
            </a:r>
          </a:p>
          <a:p>
            <a:endParaRPr lang="en-US" dirty="0"/>
          </a:p>
          <a:p>
            <a:r>
              <a:rPr lang="en-US" dirty="0"/>
              <a:t>Go to </a:t>
            </a:r>
            <a:r>
              <a:rPr lang="en-US" u="sng" dirty="0">
                <a:hlinkClick r:id="rId3"/>
              </a:rPr>
              <a:t>http://wow.uscgaux.info/content.php?unit=E-DEPT&amp;category=maxim-award</a:t>
            </a:r>
            <a:r>
              <a:rPr lang="en-US" dirty="0"/>
              <a:t> for more information on the Commodore Daniel Maxim Award for Excellence in Education.</a:t>
            </a:r>
          </a:p>
          <a:p>
            <a:endParaRPr lang="en-US" sz="400" dirty="0"/>
          </a:p>
          <a:p>
            <a:r>
              <a:rPr lang="en-US" dirty="0"/>
              <a:t>NOTE: Schedule</a:t>
            </a:r>
          </a:p>
          <a:p>
            <a:pPr marL="176384" indent="-176384">
              <a:buFont typeface="Arial" panose="020B0604020202020204" pitchFamily="34" charset="0"/>
              <a:buChar char="•"/>
            </a:pPr>
            <a:r>
              <a:rPr lang="en-US" dirty="0"/>
              <a:t>Package from flotillas to division: 28Feb</a:t>
            </a:r>
          </a:p>
          <a:p>
            <a:pPr marL="176384" indent="-176384">
              <a:buFont typeface="Arial" panose="020B0604020202020204" pitchFamily="34" charset="0"/>
              <a:buChar char="•"/>
            </a:pPr>
            <a:r>
              <a:rPr lang="en-US" dirty="0"/>
              <a:t>Division selected package to district: 31Mar</a:t>
            </a:r>
          </a:p>
          <a:p>
            <a:pPr marL="176384" indent="-176384">
              <a:buFont typeface="Arial" panose="020B0604020202020204" pitchFamily="34" charset="0"/>
              <a:buChar char="•"/>
            </a:pPr>
            <a:r>
              <a:rPr lang="en-US" dirty="0"/>
              <a:t>District selected package to Dir-E and Dir-Ed: 30Apr</a:t>
            </a:r>
          </a:p>
          <a:p>
            <a:pPr marL="176384" indent="-176384">
              <a:buFont typeface="Arial" panose="020B0604020202020204" pitchFamily="34" charset="0"/>
              <a:buChar char="•"/>
            </a:pPr>
            <a:endParaRPr lang="en-US" sz="900" dirty="0"/>
          </a:p>
          <a:p>
            <a:r>
              <a:rPr lang="en-US" dirty="0"/>
              <a:t>NOTE: Eligibility</a:t>
            </a:r>
          </a:p>
          <a:p>
            <a:pPr marL="176384" indent="-176384">
              <a:buFont typeface="Arial" panose="020B0604020202020204" pitchFamily="34" charset="0"/>
              <a:buChar char="•"/>
            </a:pPr>
            <a:r>
              <a:rPr lang="en-US" dirty="0"/>
              <a:t>All instructors in the CG Auxiliary are eligible if nominated for the Maxim Award except a prior National Prize Winner or a member of the Public Education Directorate</a:t>
            </a:r>
          </a:p>
          <a:p>
            <a:endParaRPr lang="en-US" dirty="0"/>
          </a:p>
          <a:p>
            <a:endParaRPr lang="en-US" dirty="0"/>
          </a:p>
          <a:p>
            <a:pPr lvl="0"/>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12</a:t>
            </a:fld>
            <a:endParaRPr lang="en-US"/>
          </a:p>
        </p:txBody>
      </p:sp>
    </p:spTree>
    <p:extLst>
      <p:ext uri="{BB962C8B-B14F-4D97-AF65-F5344CB8AC3E}">
        <p14:creationId xmlns:p14="http://schemas.microsoft.com/office/powerpoint/2010/main" val="424635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About Boating Safely, our mainstay eight-hour, public education course reached its end-of-life for NASBLA approval on June 30, 2021. It no longer qualifies as a NASBLA approved certificate course.</a:t>
            </a:r>
          </a:p>
          <a:p>
            <a:endParaRPr lang="en-US" sz="1300" dirty="0"/>
          </a:p>
          <a:p>
            <a:r>
              <a:rPr lang="en-US" sz="1300" dirty="0"/>
              <a:t>The E-Directorate found an excellent replacement in Boat America and encourages flotillas to embrace this newer course. The slides and instructor notes are included on the E-Directorate website under a Member Zone-protected section titled PE Courses. There is also a DVD available from AUXCEN that includes numerous videos to incorporate into the course presentation. </a:t>
            </a:r>
          </a:p>
          <a:p>
            <a:endParaRPr lang="en-US" sz="1300" dirty="0"/>
          </a:p>
          <a:p>
            <a:pPr defTabSz="470359">
              <a:defRPr/>
            </a:pPr>
            <a:r>
              <a:rPr lang="en-US" sz="1300" dirty="0"/>
              <a:t>The state supplements remain and are used without change for Boat America and Boating Skills and Seamanship, thus ensuring a seamless transition and ease of use for flotillas teaching these certificate courses. Whenever a state requests changes to their slides and/or test, the Division Chief for Course Development will implement the updates and then notify the appropriate DSO-PE who should, in turn, pass the information down to the SOs-PE and FSOs-PE.</a:t>
            </a:r>
          </a:p>
          <a:p>
            <a:pPr defTabSz="470359">
              <a:defRPr/>
            </a:pPr>
            <a:endParaRPr lang="en-US" sz="1300" dirty="0"/>
          </a:p>
          <a:p>
            <a:pPr defTabSz="470359">
              <a:defRPr/>
            </a:pPr>
            <a:r>
              <a:rPr lang="en-US" sz="1300" dirty="0"/>
              <a:t>Flotillas are encouraged to add to the slides any appropriate material that will enhance the presentation and make it applicable to the local area. Just remember, you can’t delete material but can add appropriate items to better explain a point, such as additional slides, videos, etc.</a:t>
            </a:r>
          </a:p>
          <a:p>
            <a:pPr defTabSz="470359">
              <a:defRPr/>
            </a:pPr>
            <a:endParaRPr lang="en-US" sz="1300" dirty="0"/>
          </a:p>
          <a:p>
            <a:pPr defTabSz="470359">
              <a:defRPr/>
            </a:pPr>
            <a:r>
              <a:rPr lang="en-US" sz="1300" dirty="0"/>
              <a:t>This course works well for both in-person delivery and via virtual platforms.</a:t>
            </a:r>
          </a:p>
          <a:p>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13</a:t>
            </a:fld>
            <a:endParaRPr lang="en-US"/>
          </a:p>
        </p:txBody>
      </p:sp>
    </p:spTree>
    <p:extLst>
      <p:ext uri="{BB962C8B-B14F-4D97-AF65-F5344CB8AC3E}">
        <p14:creationId xmlns:p14="http://schemas.microsoft.com/office/powerpoint/2010/main" val="2037708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2017 study published by the National Marine Manufacturers Association, Recreational Boating &amp; Fishing Foundation, and Discover Boating showed that Spanish-speaking boaters represent a fast-growing, emerging market of first-time boat buyers. In response, the E-Directorate is rolling out a series of courses translated into Spanish. All supplemental material – PowerPoint Slides, Instructor Notes, and Final Exams are all in Spanish; the textbooks will remain in English.</a:t>
            </a:r>
          </a:p>
          <a:p>
            <a:endParaRPr lang="en-US" sz="1400" dirty="0"/>
          </a:p>
          <a:p>
            <a:r>
              <a:rPr lang="en-US" sz="1400" dirty="0"/>
              <a:t>These Spanish language courses can be found on the Public Education website on the left menu under PE Courses (protected by the Member Zone password).  There are both NASBLA courses and Seminar Courses in that area.</a:t>
            </a:r>
          </a:p>
          <a:p>
            <a:endParaRPr lang="en-US" sz="1400" dirty="0"/>
          </a:p>
          <a:p>
            <a:pPr marL="285750" indent="-285750">
              <a:buFont typeface="Arial" panose="020B0604020202020204" pitchFamily="34" charset="0"/>
              <a:buChar char="•"/>
            </a:pPr>
            <a:r>
              <a:rPr lang="en-US" sz="1400" dirty="0"/>
              <a:t>Boat America</a:t>
            </a:r>
          </a:p>
          <a:p>
            <a:pPr marL="285750" indent="-285750">
              <a:buFont typeface="Arial" panose="020B0604020202020204" pitchFamily="34" charset="0"/>
              <a:buChar char="•"/>
            </a:pPr>
            <a:r>
              <a:rPr lang="en-US" sz="1400" dirty="0"/>
              <a:t>Boating Skills and Seamanship</a:t>
            </a:r>
          </a:p>
          <a:p>
            <a:pPr marL="285750" indent="-285750">
              <a:buFont typeface="Arial" panose="020B0604020202020204" pitchFamily="34" charset="0"/>
              <a:buChar char="•"/>
            </a:pPr>
            <a:r>
              <a:rPr lang="en-US" sz="1400" dirty="0"/>
              <a:t>Introduction to Basic Boating Safety</a:t>
            </a:r>
          </a:p>
          <a:p>
            <a:endParaRPr lang="en-US" sz="14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14</a:t>
            </a:fld>
            <a:endParaRPr lang="en-US"/>
          </a:p>
        </p:txBody>
      </p:sp>
    </p:spTree>
    <p:extLst>
      <p:ext uri="{BB962C8B-B14F-4D97-AF65-F5344CB8AC3E}">
        <p14:creationId xmlns:p14="http://schemas.microsoft.com/office/powerpoint/2010/main" val="2128037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team of bi-lingual CG Auxiliary members converted all of the Boat America and Boating Skills and Seamanship slides, instructor notes and examinations into the Spanish language. This effort is intended to help educate members of the Hispanic community in safe boating through their native language.</a:t>
            </a:r>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15</a:t>
            </a:fld>
            <a:endParaRPr lang="en-US"/>
          </a:p>
        </p:txBody>
      </p:sp>
    </p:spTree>
    <p:extLst>
      <p:ext uri="{BB962C8B-B14F-4D97-AF65-F5344CB8AC3E}">
        <p14:creationId xmlns:p14="http://schemas.microsoft.com/office/powerpoint/2010/main" val="263961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228600"/>
            <a:ext cx="3406775" cy="2554288"/>
          </a:xfrm>
        </p:spPr>
      </p:sp>
      <p:sp>
        <p:nvSpPr>
          <p:cNvPr id="3" name="Notes Placeholder 2"/>
          <p:cNvSpPr>
            <a:spLocks noGrp="1"/>
          </p:cNvSpPr>
          <p:nvPr>
            <p:ph type="body" idx="1"/>
          </p:nvPr>
        </p:nvSpPr>
        <p:spPr>
          <a:xfrm>
            <a:off x="228600" y="2895600"/>
            <a:ext cx="6858000" cy="6124448"/>
          </a:xfrm>
        </p:spPr>
        <p:txBody>
          <a:bodyPr/>
          <a:lstStyle/>
          <a:p>
            <a:pPr defTabSz="928690">
              <a:defRPr/>
            </a:pPr>
            <a:r>
              <a:rPr lang="en-US" sz="1400" dirty="0"/>
              <a:t>One of the most important missions we have is the offering of safe boating classes to the recreational boating public. This new training course is designed for both the new Flotilla Staff Officer-Public Education (known as FSO-PE) and for those returning to the position and who want to learn best practices. Sit back, grab the helm, put on your life jacket, and attach the engine cutoff switch. Enjoy the ride!</a:t>
            </a:r>
          </a:p>
          <a:p>
            <a:pPr defTabSz="928690">
              <a:defRPr/>
            </a:pPr>
            <a:endParaRPr lang="en-US" sz="1000" dirty="0"/>
          </a:p>
          <a:p>
            <a:r>
              <a:rPr lang="en-US" sz="1400" dirty="0"/>
              <a:t>Whether you volunteered for this important flotilla staff position or had left the room and were “</a:t>
            </a:r>
            <a:r>
              <a:rPr lang="en-US" sz="1400" dirty="0" err="1"/>
              <a:t>volun</a:t>
            </a:r>
            <a:r>
              <a:rPr lang="en-US" sz="1400" dirty="0"/>
              <a:t>-told” upon your return, the FSO-PE position is critical to the Coast Guard Auxiliary’s Recreational Boating Safety mission and to the flotilla’s finances.</a:t>
            </a:r>
          </a:p>
          <a:p>
            <a:endParaRPr lang="en-US" sz="1400" dirty="0"/>
          </a:p>
          <a:p>
            <a:r>
              <a:rPr lang="en-US" sz="1400" dirty="0"/>
              <a:t>The FSO-PE position can be a pathway to even more responsible positions. Once a member has mastered the Flotilla Position, there’s the Division Staff Officer, Assistant District Staff Officer, and even District Staff Officer. Each position is a learning experience and can prepare the member to advance to more responsibility.</a:t>
            </a:r>
          </a:p>
          <a:p>
            <a:endParaRPr lang="en-US" sz="10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16</a:t>
            </a:fld>
            <a:endParaRPr lang="en-US"/>
          </a:p>
        </p:txBody>
      </p:sp>
    </p:spTree>
    <p:extLst>
      <p:ext uri="{BB962C8B-B14F-4D97-AF65-F5344CB8AC3E}">
        <p14:creationId xmlns:p14="http://schemas.microsoft.com/office/powerpoint/2010/main" val="345251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228600"/>
            <a:ext cx="3406775" cy="2554288"/>
          </a:xfrm>
        </p:spPr>
      </p:sp>
      <p:sp>
        <p:nvSpPr>
          <p:cNvPr id="3" name="Notes Placeholder 2"/>
          <p:cNvSpPr>
            <a:spLocks noGrp="1"/>
          </p:cNvSpPr>
          <p:nvPr>
            <p:ph type="body" idx="1"/>
          </p:nvPr>
        </p:nvSpPr>
        <p:spPr>
          <a:xfrm>
            <a:off x="228600" y="2895600"/>
            <a:ext cx="6858000" cy="6124448"/>
          </a:xfrm>
        </p:spPr>
        <p:txBody>
          <a:bodyPr/>
          <a:lstStyle/>
          <a:p>
            <a:r>
              <a:rPr lang="en-US" sz="1400" dirty="0"/>
              <a:t>As the  FSO-PE you:</a:t>
            </a:r>
          </a:p>
          <a:p>
            <a:pPr marL="171450" lvl="0" indent="-171450">
              <a:buFont typeface="Arial" panose="020B0604020202020204" pitchFamily="34" charset="0"/>
              <a:buChar char="•"/>
            </a:pPr>
            <a:r>
              <a:rPr lang="en-US" sz="1400" dirty="0"/>
              <a:t>Supervise and schedule qualified Auxiliarists to perform specific activities in support of the Public Education Program. </a:t>
            </a:r>
          </a:p>
          <a:p>
            <a:pPr marL="171450" lvl="0" indent="-171450">
              <a:buFont typeface="Arial" panose="020B0604020202020204" pitchFamily="34" charset="0"/>
              <a:buChar char="•"/>
            </a:pPr>
            <a:r>
              <a:rPr lang="en-US" sz="1400" dirty="0"/>
              <a:t>In close coordination with the FSO-PA, plan, organize and direct programs and activities to promote and publicize boating safety and Auxiliary Public Education Courses.</a:t>
            </a:r>
          </a:p>
          <a:p>
            <a:pPr marL="171450" lvl="0" indent="-171450">
              <a:buFont typeface="Arial" panose="020B0604020202020204" pitchFamily="34" charset="0"/>
              <a:buChar char="•"/>
            </a:pPr>
            <a:r>
              <a:rPr lang="en-US" sz="1400" dirty="0"/>
              <a:t>Ensure that the Human Resources Staff Officer is given time to discuss the Auxiliary and Auxiliary membership in each and every public education course.</a:t>
            </a:r>
          </a:p>
          <a:p>
            <a:pPr marL="171450" lvl="0" indent="-171450">
              <a:buFont typeface="Arial" panose="020B0604020202020204" pitchFamily="34" charset="0"/>
              <a:buChar char="•"/>
            </a:pPr>
            <a:r>
              <a:rPr lang="en-US" sz="1400" dirty="0"/>
              <a:t>Maintain close liaison with the Division PE Officer to implement the public education programs established for nationwide, district, and division use.</a:t>
            </a:r>
          </a:p>
          <a:p>
            <a:pPr marL="171450" lvl="0" indent="-171450">
              <a:buFont typeface="Arial" panose="020B0604020202020204" pitchFamily="34" charset="0"/>
              <a:buChar char="•"/>
            </a:pPr>
            <a:r>
              <a:rPr lang="en-US" sz="1400" dirty="0"/>
              <a:t>Coordinate and cooperate with the FSO-MT to increase the number of qualified instructors.</a:t>
            </a:r>
          </a:p>
          <a:p>
            <a:pPr marL="171450" lvl="0" indent="-171450">
              <a:buFont typeface="Arial" panose="020B0604020202020204" pitchFamily="34" charset="0"/>
              <a:buChar char="•"/>
            </a:pPr>
            <a:r>
              <a:rPr lang="en-US" sz="1400" dirty="0"/>
              <a:t>Maintain close contact with flotilla instructors to encourage increased activity, and maintenance of uniformly high standards.</a:t>
            </a:r>
          </a:p>
          <a:p>
            <a:pPr marL="171450" lvl="0" indent="-171450">
              <a:buFont typeface="Arial" panose="020B0604020202020204" pitchFamily="34" charset="0"/>
              <a:buChar char="•"/>
            </a:pPr>
            <a:r>
              <a:rPr lang="en-US" sz="1400" dirty="0"/>
              <a:t>Forward to the Division PE such methods, training aids, course materials, or other educational tools developed within the flotilla that may have division-wide application.</a:t>
            </a:r>
          </a:p>
          <a:p>
            <a:pPr marL="171450" lvl="0" indent="-171450">
              <a:buFont typeface="Arial" panose="020B0604020202020204" pitchFamily="34" charset="0"/>
              <a:buChar char="•"/>
            </a:pPr>
            <a:r>
              <a:rPr lang="en-US" sz="1400" dirty="0"/>
              <a:t>Encourage and assist in the development of training aids for use by flotilla instructors.</a:t>
            </a:r>
          </a:p>
          <a:p>
            <a:pPr marL="171450" lvl="0" indent="-171450">
              <a:buFont typeface="Arial" panose="020B0604020202020204" pitchFamily="34" charset="0"/>
              <a:buChar char="•"/>
            </a:pPr>
            <a:r>
              <a:rPr lang="en-US" sz="1400" dirty="0"/>
              <a:t>Maintain familiarity with the course content and instructional requirements of all approved public education courses.</a:t>
            </a:r>
          </a:p>
          <a:p>
            <a:pPr marL="171450" lvl="0" indent="-171450">
              <a:buFont typeface="Arial" panose="020B0604020202020204" pitchFamily="34" charset="0"/>
              <a:buChar char="•"/>
            </a:pPr>
            <a:r>
              <a:rPr lang="en-US" sz="1400" dirty="0"/>
              <a:t>Ensure that instructors have coordinated in advance to have necessary training aids, screens, projectors, and handouts on hand prior to class. Report as required to the Flotilla Vice Commander and Division Public Education Officer all progress and activities in the field of public education</a:t>
            </a:r>
          </a:p>
          <a:p>
            <a:pPr marL="171450" indent="-171450" defTabSz="928690">
              <a:buFont typeface="Arial" panose="020B0604020202020204" pitchFamily="34" charset="0"/>
              <a:buChar char="•"/>
              <a:defRPr/>
            </a:pPr>
            <a:endParaRPr lang="en-US" sz="14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17</a:t>
            </a:fld>
            <a:endParaRPr lang="en-US"/>
          </a:p>
        </p:txBody>
      </p:sp>
    </p:spTree>
    <p:extLst>
      <p:ext uri="{BB962C8B-B14F-4D97-AF65-F5344CB8AC3E}">
        <p14:creationId xmlns:p14="http://schemas.microsoft.com/office/powerpoint/2010/main" val="404577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3863975" cy="2897188"/>
          </a:xfrm>
        </p:spPr>
      </p:sp>
      <p:sp>
        <p:nvSpPr>
          <p:cNvPr id="3" name="Notes Placeholder 2"/>
          <p:cNvSpPr>
            <a:spLocks noGrp="1"/>
          </p:cNvSpPr>
          <p:nvPr>
            <p:ph type="body" idx="1"/>
          </p:nvPr>
        </p:nvSpPr>
        <p:spPr>
          <a:xfrm>
            <a:off x="428278" y="3352800"/>
            <a:ext cx="6537406" cy="5667248"/>
          </a:xfrm>
        </p:spPr>
        <p:txBody>
          <a:bodyPr/>
          <a:lstStyle/>
          <a:p>
            <a:pPr lvl="0"/>
            <a:r>
              <a:rPr lang="en-US" sz="1400" dirty="0"/>
              <a:t>In 2020, following the practically organization-wide shutdown, the Chief Director’s office decided that it was impractical to require instructors to maintain their currency maintenance that year. As a result, they waived the requirements.</a:t>
            </a:r>
          </a:p>
          <a:p>
            <a:pPr lvl="0"/>
            <a:endParaRPr lang="en-US" sz="900" dirty="0"/>
          </a:p>
          <a:p>
            <a:pPr lvl="0"/>
            <a:r>
              <a:rPr lang="en-US" sz="1400" dirty="0"/>
              <a:t>The current policy was that instructors had to maintain currency in 2021. This includes:</a:t>
            </a:r>
          </a:p>
          <a:p>
            <a:pPr marL="285717" indent="-285717">
              <a:buFont typeface="Arial" panose="020B0604020202020204" pitchFamily="34" charset="0"/>
              <a:buChar char="•"/>
            </a:pPr>
            <a:r>
              <a:rPr lang="en-US" sz="1400" dirty="0"/>
              <a:t>Two hours as a lead instructor or</a:t>
            </a:r>
          </a:p>
          <a:p>
            <a:pPr marL="285717" indent="-285717">
              <a:buFont typeface="Arial" panose="020B0604020202020204" pitchFamily="34" charset="0"/>
              <a:buChar char="•"/>
            </a:pPr>
            <a:r>
              <a:rPr lang="en-US" sz="1400" dirty="0"/>
              <a:t>Four hours as a non-lead instructor or</a:t>
            </a:r>
          </a:p>
          <a:p>
            <a:pPr marL="285717" indent="-285717">
              <a:buFont typeface="Arial" panose="020B0604020202020204" pitchFamily="34" charset="0"/>
              <a:buChar char="•"/>
            </a:pPr>
            <a:r>
              <a:rPr lang="en-US" sz="1400" dirty="0"/>
              <a:t>A combination of both</a:t>
            </a:r>
          </a:p>
          <a:p>
            <a:pPr marL="285717" indent="-285717">
              <a:buFont typeface="Arial" panose="020B0604020202020204" pitchFamily="34" charset="0"/>
              <a:buChar char="•"/>
            </a:pPr>
            <a:r>
              <a:rPr lang="en-US" sz="1400" dirty="0"/>
              <a:t>Plus completion of the required workshop</a:t>
            </a:r>
          </a:p>
          <a:p>
            <a:pPr marL="285717" indent="-285717">
              <a:buFont typeface="Arial" panose="020B0604020202020204" pitchFamily="34" charset="0"/>
              <a:buChar char="•"/>
            </a:pPr>
            <a:endParaRPr lang="en-US" sz="900" dirty="0"/>
          </a:p>
          <a:p>
            <a:r>
              <a:rPr lang="en-US" sz="1400" dirty="0"/>
              <a:t>If a member failed to complete the workshop or the required hours as lead and/or non-lead instructor in 2021, they became REYR – required yearly task not met – for 2022, and need to make up the deficit during 2022 to recertify as an instructor.</a:t>
            </a:r>
          </a:p>
          <a:p>
            <a:endParaRPr lang="en-US" sz="900" dirty="0"/>
          </a:p>
          <a:p>
            <a:r>
              <a:rPr lang="en-US" sz="1400" dirty="0"/>
              <a:t>If the member missed completion of the required 2021 workshop, they must still review it and then sign the self-attestation form. This form is then submitted to the Information Services Officer for entry into AUXDATA II. Once it is entered in AUXDATA II, the Flotilla Commander needs to notify their district DIRAUX according to district policy to re-certify the member as an instructor.</a:t>
            </a:r>
          </a:p>
          <a:p>
            <a:endParaRPr lang="en-US" sz="900" dirty="0"/>
          </a:p>
          <a:p>
            <a:r>
              <a:rPr lang="en-US" sz="1400" dirty="0"/>
              <a:t>If the member failed to instruct for two hours as lead or four hours as non-lead or a combination of both, they need to complete the missing hours in 2022 as a trainee and have those hours entered into AUXDATA II. Once it is entered in AUXDATA II, the Flotilla Commander needs to notify their district DIRAUX according to district policy to re-certify the member as an instructor.</a:t>
            </a:r>
          </a:p>
          <a:p>
            <a:endParaRPr lang="en-US" sz="900" dirty="0"/>
          </a:p>
          <a:p>
            <a:r>
              <a:rPr lang="en-US" sz="1400" dirty="0"/>
              <a:t>NOTE: This all assumes the member is current in Core Training.</a:t>
            </a:r>
          </a:p>
          <a:p>
            <a:endParaRPr lang="en-US" sz="1400" dirty="0"/>
          </a:p>
          <a:p>
            <a:pPr marL="285717" indent="-285717">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18</a:t>
            </a:fld>
            <a:endParaRPr lang="en-US"/>
          </a:p>
        </p:txBody>
      </p:sp>
    </p:spTree>
    <p:extLst>
      <p:ext uri="{BB962C8B-B14F-4D97-AF65-F5344CB8AC3E}">
        <p14:creationId xmlns:p14="http://schemas.microsoft.com/office/powerpoint/2010/main" val="97323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3863975" cy="2897188"/>
          </a:xfrm>
        </p:spPr>
      </p:sp>
      <p:sp>
        <p:nvSpPr>
          <p:cNvPr id="3" name="Notes Placeholder 2"/>
          <p:cNvSpPr>
            <a:spLocks noGrp="1"/>
          </p:cNvSpPr>
          <p:nvPr>
            <p:ph type="body" idx="1"/>
          </p:nvPr>
        </p:nvSpPr>
        <p:spPr>
          <a:xfrm>
            <a:off x="428278" y="3352800"/>
            <a:ext cx="6537406" cy="5667248"/>
          </a:xfrm>
        </p:spPr>
        <p:txBody>
          <a:bodyPr/>
          <a:lstStyle/>
          <a:p>
            <a:pPr marL="285717" indent="-285717">
              <a:buFont typeface="Arial" panose="020B0604020202020204" pitchFamily="34" charset="0"/>
              <a:buChar char="•"/>
            </a:pPr>
            <a:r>
              <a:rPr lang="en-US" sz="1400" dirty="0"/>
              <a:t>The Auxiliary Manual, Chapter 10, describes the uniforms that are appropriate for the classroom.</a:t>
            </a:r>
          </a:p>
          <a:p>
            <a:pPr marL="285717" indent="-285717">
              <a:buFont typeface="Arial" panose="020B0604020202020204" pitchFamily="34" charset="0"/>
              <a:buChar char="•"/>
            </a:pPr>
            <a:endParaRPr lang="en-US" sz="1400" dirty="0"/>
          </a:p>
          <a:p>
            <a:pPr marL="285717" indent="-285717">
              <a:buFont typeface="Arial" panose="020B0604020202020204" pitchFamily="34" charset="0"/>
              <a:buChar char="•"/>
            </a:pPr>
            <a:r>
              <a:rPr lang="en-US" sz="1400" dirty="0"/>
              <a:t>There is an excellent uniform presentation on the Human Resources website under Auxiliary Uniforms</a:t>
            </a:r>
          </a:p>
        </p:txBody>
      </p:sp>
      <p:sp>
        <p:nvSpPr>
          <p:cNvPr id="4" name="Slide Number Placeholder 3"/>
          <p:cNvSpPr>
            <a:spLocks noGrp="1"/>
          </p:cNvSpPr>
          <p:nvPr>
            <p:ph type="sldNum" sz="quarter" idx="10"/>
          </p:nvPr>
        </p:nvSpPr>
        <p:spPr/>
        <p:txBody>
          <a:bodyPr/>
          <a:lstStyle/>
          <a:p>
            <a:fld id="{3545BD42-980D-744B-92F5-F9BFE4DB3F6C}" type="slidenum">
              <a:rPr lang="en-US" smtClean="0"/>
              <a:t>19</a:t>
            </a:fld>
            <a:endParaRPr lang="en-US"/>
          </a:p>
        </p:txBody>
      </p:sp>
    </p:spTree>
    <p:extLst>
      <p:ext uri="{BB962C8B-B14F-4D97-AF65-F5344CB8AC3E}">
        <p14:creationId xmlns:p14="http://schemas.microsoft.com/office/powerpoint/2010/main" val="262647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4064000" cy="3048000"/>
          </a:xfrm>
        </p:spPr>
      </p:sp>
      <p:sp>
        <p:nvSpPr>
          <p:cNvPr id="3" name="Notes Placeholder 2"/>
          <p:cNvSpPr>
            <a:spLocks noGrp="1"/>
          </p:cNvSpPr>
          <p:nvPr>
            <p:ph type="body" idx="1"/>
          </p:nvPr>
        </p:nvSpPr>
        <p:spPr>
          <a:xfrm>
            <a:off x="270751" y="3472254"/>
            <a:ext cx="6773697" cy="5860346"/>
          </a:xfrm>
        </p:spPr>
        <p:txBody>
          <a:bodyPr/>
          <a:lstStyle/>
          <a:p>
            <a:r>
              <a:rPr lang="en-US" sz="1300" dirty="0"/>
              <a:t>This workshop is designed to assist all members involved with Public Education: Staff Officers for Public Education at all levels, Instructors, and their elected officers. The material in this presentation will provide the member with ways to improve class presentations and take advantage of the material on the Public Education Directorate website.</a:t>
            </a:r>
          </a:p>
          <a:p>
            <a:endParaRPr lang="en-US" sz="800" dirty="0"/>
          </a:p>
          <a:p>
            <a:r>
              <a:rPr lang="en-US" sz="1300" dirty="0"/>
              <a:t>Emphasis will be on the items listed, including:</a:t>
            </a:r>
          </a:p>
          <a:p>
            <a:pPr marL="342820" indent="-342820">
              <a:buFont typeface="Arial" panose="020B0604020202020204" pitchFamily="34" charset="0"/>
              <a:buChar char="•"/>
            </a:pPr>
            <a:r>
              <a:rPr lang="en-US" sz="1300" dirty="0">
                <a:cs typeface="Arial" panose="020B0604020202020204" pitchFamily="34" charset="0"/>
              </a:rPr>
              <a:t>E-Directorate Website Navigation – the pages have been reorganized and enhanced. The Public Education Directorate is constantly adding new material to the website. Members are encouraged to regularly check the What’s New section on the left menu of the Home Page.</a:t>
            </a:r>
          </a:p>
          <a:p>
            <a:pPr marL="342820" indent="-342820">
              <a:buFont typeface="Arial" panose="020B0604020202020204" pitchFamily="34" charset="0"/>
              <a:buChar char="•"/>
            </a:pPr>
            <a:r>
              <a:rPr lang="en-US" sz="1300" dirty="0">
                <a:cs typeface="Arial" panose="020B0604020202020204" pitchFamily="34" charset="0"/>
              </a:rPr>
              <a:t>Virtual Classes via Videoconferencing – this will cover the current state of affairs relative to the offering of virtual classes</a:t>
            </a:r>
          </a:p>
          <a:p>
            <a:pPr marL="342820" indent="-342820">
              <a:buFont typeface="Arial" panose="020B0604020202020204" pitchFamily="34" charset="0"/>
              <a:buChar char="•"/>
            </a:pPr>
            <a:r>
              <a:rPr lang="en-US" sz="1300" dirty="0">
                <a:cs typeface="Arial" panose="020B0604020202020204" pitchFamily="34" charset="0"/>
              </a:rPr>
              <a:t>RBS Committees – Marketing Our Classes – this area will provide some concrete suggestions for marketing our PE classes by forming flotilla RBS committees</a:t>
            </a:r>
          </a:p>
          <a:p>
            <a:pPr marL="342820" indent="-342820">
              <a:buFont typeface="Arial" panose="020B0604020202020204" pitchFamily="34" charset="0"/>
              <a:buChar char="•"/>
            </a:pPr>
            <a:r>
              <a:rPr lang="en-US" sz="1300" dirty="0">
                <a:cs typeface="Arial" panose="020B0604020202020204" pitchFamily="34" charset="0"/>
              </a:rPr>
              <a:t>Instructor Development 2020 – this section will introduce the ID2020 program and the related Performance Qualification Standard (PQS) </a:t>
            </a:r>
          </a:p>
          <a:p>
            <a:pPr marL="342820" indent="-342820">
              <a:buFont typeface="Arial" panose="020B0604020202020204" pitchFamily="34" charset="0"/>
              <a:buChar char="•"/>
            </a:pPr>
            <a:r>
              <a:rPr lang="en-US" sz="1300" dirty="0">
                <a:cs typeface="Arial" panose="020B0604020202020204" pitchFamily="34" charset="0"/>
              </a:rPr>
              <a:t>Maxim Award – the Maxim Award winners for the 2020 activity have been selected and announced. It’s now time to get the 2021 packages in</a:t>
            </a:r>
          </a:p>
          <a:p>
            <a:pPr marL="342820" indent="-342820">
              <a:buFont typeface="Arial" panose="020B0604020202020204" pitchFamily="34" charset="0"/>
              <a:buChar char="•"/>
            </a:pPr>
            <a:r>
              <a:rPr lang="en-US" sz="1300" dirty="0">
                <a:cs typeface="Arial" panose="020B0604020202020204" pitchFamily="34" charset="0"/>
              </a:rPr>
              <a:t>Boat America – Review of Boat America resources</a:t>
            </a:r>
          </a:p>
          <a:p>
            <a:pPr marL="342820" indent="-342820">
              <a:buFont typeface="Arial" panose="020B0604020202020204" pitchFamily="34" charset="0"/>
              <a:buChar char="•"/>
            </a:pPr>
            <a:r>
              <a:rPr lang="en-US" sz="1300" dirty="0">
                <a:cs typeface="Arial" panose="020B0604020202020204" pitchFamily="34" charset="0"/>
              </a:rPr>
              <a:t>Spanish Language Classes – when reviewing boating accident and fatality statistics it became apparent that the Hispanic and Latin population was underserved. The E-Directorate has responded with several translations</a:t>
            </a:r>
          </a:p>
          <a:p>
            <a:pPr marL="342820" indent="-342820">
              <a:buFont typeface="Arial" panose="020B0604020202020204" pitchFamily="34" charset="0"/>
              <a:buChar char="•"/>
            </a:pPr>
            <a:r>
              <a:rPr lang="en-US" sz="1300" dirty="0">
                <a:cs typeface="Arial" panose="020B0604020202020204" pitchFamily="34" charset="0"/>
              </a:rPr>
              <a:t>How-to for a PE Officer – many Flotilla Staff Officers-Public Education are new to the position. This section will present an overview of what resources are available on the E-Directorate website.</a:t>
            </a:r>
          </a:p>
          <a:p>
            <a:pPr marL="342820" indent="-342820">
              <a:buFont typeface="Arial" panose="020B0604020202020204" pitchFamily="34" charset="0"/>
              <a:buChar char="•"/>
            </a:pPr>
            <a:r>
              <a:rPr lang="en-US" sz="1300" dirty="0">
                <a:cs typeface="Arial" panose="020B0604020202020204" pitchFamily="34" charset="0"/>
              </a:rPr>
              <a:t>Recertifying after REYR – if an instructor has gone REYR (Yearly Requirement Not Met0, here are instructions on how to re-certify.</a:t>
            </a:r>
          </a:p>
          <a:p>
            <a:pPr marL="342820" indent="-342820">
              <a:buFont typeface="Arial" panose="020B0604020202020204" pitchFamily="34" charset="0"/>
              <a:buChar char="•"/>
            </a:pPr>
            <a:r>
              <a:rPr lang="en-US" sz="1300" dirty="0">
                <a:cs typeface="Arial" panose="020B0604020202020204" pitchFamily="34" charset="0"/>
              </a:rPr>
              <a:t>Proper uniforms for Public Education Classes</a:t>
            </a:r>
          </a:p>
          <a:p>
            <a:pPr marL="342820" indent="-342820">
              <a:buFont typeface="Arial" panose="020B0604020202020204" pitchFamily="34" charset="0"/>
              <a:buChar char="•"/>
            </a:pPr>
            <a:r>
              <a:rPr lang="en-US" sz="1300" dirty="0">
                <a:cs typeface="Arial" panose="020B0604020202020204" pitchFamily="34" charset="0"/>
              </a:rPr>
              <a:t>What’s New – new information on </a:t>
            </a:r>
            <a:r>
              <a:rPr lang="en-US" sz="1300" dirty="0" err="1">
                <a:cs typeface="Arial" panose="020B0604020202020204" pitchFamily="34" charset="0"/>
              </a:rPr>
              <a:t>ECOS</a:t>
            </a:r>
            <a:r>
              <a:rPr lang="en-US" sz="1300" dirty="0">
                <a:cs typeface="Arial" panose="020B0604020202020204" pitchFamily="34" charset="0"/>
              </a:rPr>
              <a:t> and Fire Extinguishers</a:t>
            </a:r>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64270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3863975" cy="2897188"/>
          </a:xfrm>
        </p:spPr>
      </p:sp>
      <p:sp>
        <p:nvSpPr>
          <p:cNvPr id="3" name="Notes Placeholder 2"/>
          <p:cNvSpPr>
            <a:spLocks noGrp="1"/>
          </p:cNvSpPr>
          <p:nvPr>
            <p:ph type="body" idx="1"/>
          </p:nvPr>
        </p:nvSpPr>
        <p:spPr>
          <a:xfrm>
            <a:off x="428278" y="3352800"/>
            <a:ext cx="6537406" cy="5667248"/>
          </a:xfrm>
        </p:spPr>
        <p:txBody>
          <a:bodyPr/>
          <a:lstStyle/>
          <a:p>
            <a:pPr marL="285717" indent="-285717">
              <a:buFont typeface="Arial" panose="020B0604020202020204" pitchFamily="34" charset="0"/>
              <a:buChar char="•"/>
            </a:pPr>
            <a:r>
              <a:rPr lang="en-US" sz="1400" dirty="0"/>
              <a:t>The Chief Director’s Office introduced a pilot program via a Standard Operating Procedure in September 2021. The Alternative Work Uniform (AWU) is being test worn in two districts to determine its viability. This pilot program ends December 31, 2022. Even if a member is not in a flotilla in First District Southern Region or Eighth District Coastal Region, they can purchase the uniforms from AUXCEN and are authorized to wear them.</a:t>
            </a:r>
          </a:p>
          <a:p>
            <a:pPr marL="285717" indent="-285717">
              <a:buFont typeface="Arial" panose="020B0604020202020204" pitchFamily="34" charset="0"/>
              <a:buChar char="•"/>
            </a:pPr>
            <a:endParaRPr lang="en-US" sz="1400" dirty="0"/>
          </a:p>
          <a:p>
            <a:pPr marL="285717" indent="-285717">
              <a:buFont typeface="Arial" panose="020B0604020202020204" pitchFamily="34" charset="0"/>
              <a:buChar char="•"/>
            </a:pPr>
            <a:r>
              <a:rPr lang="en-US" sz="1400" dirty="0"/>
              <a:t>The SOP also states Auxiliarists who participate in activities that often involve multiple Auxiliarists (e.g., public education classes; boat crews; aircrews) may wear the ODU (with or without operations polo shirt), the CG-U, or the Auxiliary Work Uniform (AWU). Hot Weather Uniform (</a:t>
            </a:r>
            <a:r>
              <a:rPr lang="en-US" sz="1400" dirty="0" err="1"/>
              <a:t>HWU</a:t>
            </a:r>
            <a:r>
              <a:rPr lang="en-US" sz="1400" dirty="0"/>
              <a:t>) versions of the ODU and AWU are also authorized for wear if regionally authorized for such activities. For example, members of a boat crew may wear different uniforms on the same patrol. Wearing different uniforms under such circumstances is encouraged in order to help seek and obtain feedback from the public, Coast Guard personnel, and from fellow Auxiliarists about each uniform’s appearance, durability, approachability, and preference.</a:t>
            </a:r>
          </a:p>
          <a:p>
            <a:pPr marL="285717" indent="-285717">
              <a:buFont typeface="Arial" panose="020B0604020202020204" pitchFamily="34" charset="0"/>
              <a:buChar char="•"/>
            </a:pPr>
            <a:endParaRPr lang="en-US" sz="1400" dirty="0"/>
          </a:p>
          <a:p>
            <a:pPr marL="285717" indent="-285717">
              <a:buFont typeface="Arial" panose="020B0604020202020204" pitchFamily="34" charset="0"/>
              <a:buChar char="•"/>
            </a:pPr>
            <a:r>
              <a:rPr lang="en-US" sz="1400" dirty="0"/>
              <a:t>It further states: The AWU is authorized to be worn as an alternative work uniform whenever the ODU or CG-U is authorized to be worn. This includes authorization to be worn for the purpose of instructing virtual and in-person public education classes, performing boating safety partner visits, and for public outreach events (e.g., boating safety booths at boat shows; public outreach information tables at National Safe Boating Week events). The AWU is specifically not authorized to be worn for ceremonial events (e.g., as part of a color guard; in parade formation). </a:t>
            </a:r>
          </a:p>
        </p:txBody>
      </p:sp>
      <p:sp>
        <p:nvSpPr>
          <p:cNvPr id="4" name="Slide Number Placeholder 3"/>
          <p:cNvSpPr>
            <a:spLocks noGrp="1"/>
          </p:cNvSpPr>
          <p:nvPr>
            <p:ph type="sldNum" sz="quarter" idx="10"/>
          </p:nvPr>
        </p:nvSpPr>
        <p:spPr/>
        <p:txBody>
          <a:bodyPr/>
          <a:lstStyle/>
          <a:p>
            <a:fld id="{3545BD42-980D-744B-92F5-F9BFE4DB3F6C}" type="slidenum">
              <a:rPr lang="en-US" smtClean="0"/>
              <a:t>20</a:t>
            </a:fld>
            <a:endParaRPr lang="en-US"/>
          </a:p>
        </p:txBody>
      </p:sp>
    </p:spTree>
    <p:extLst>
      <p:ext uri="{BB962C8B-B14F-4D97-AF65-F5344CB8AC3E}">
        <p14:creationId xmlns:p14="http://schemas.microsoft.com/office/powerpoint/2010/main" val="308224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268288"/>
            <a:ext cx="4797425" cy="3598862"/>
          </a:xfrm>
        </p:spPr>
      </p:sp>
      <p:sp>
        <p:nvSpPr>
          <p:cNvPr id="3" name="Notes Placeholder 2"/>
          <p:cNvSpPr>
            <a:spLocks noGrp="1"/>
          </p:cNvSpPr>
          <p:nvPr>
            <p:ph type="body" idx="1"/>
          </p:nvPr>
        </p:nvSpPr>
        <p:spPr>
          <a:xfrm>
            <a:off x="304800" y="3962400"/>
            <a:ext cx="6852461" cy="5000828"/>
          </a:xfrm>
        </p:spPr>
        <p:txBody>
          <a:bodyPr/>
          <a:lstStyle/>
          <a:p>
            <a:r>
              <a:rPr lang="en-US" sz="1400" dirty="0"/>
              <a:t>If a fire extinguisher has a date of manufacture stamped on the bottle (example: “05” means 2005), and it is older than 12-years old, the extinguisher is considered to be expired and must be removed from service. Look for wording on the bottle stating “This product must be removed from service within 12 years after the date of manufacturing”.</a:t>
            </a:r>
          </a:p>
          <a:p>
            <a:pPr marL="176384" indent="-176384">
              <a:buFont typeface="Arial" panose="020B0604020202020204" pitchFamily="34" charset="0"/>
              <a:buChar char="•"/>
            </a:pPr>
            <a:endParaRPr lang="en-US" sz="1400" dirty="0"/>
          </a:p>
          <a:p>
            <a:pPr marL="0" marR="0">
              <a:lnSpc>
                <a:spcPct val="107000"/>
              </a:lnSpc>
              <a:spcBef>
                <a:spcPts val="0"/>
              </a:spcBef>
              <a:spcAft>
                <a:spcPts val="0"/>
              </a:spcAft>
            </a:pPr>
            <a:r>
              <a:rPr lang="en-US" sz="1400" dirty="0"/>
              <a:t>All recreational boats are required to carry fire extinguishers if they have permanently installed fuel tank(s) or have spaces that are capable of trapping fumes, such as a boat with</a:t>
            </a:r>
          </a:p>
          <a:p>
            <a:pPr marL="457200" marR="0">
              <a:lnSpc>
                <a:spcPct val="107000"/>
              </a:lnSpc>
              <a:spcBef>
                <a:spcPts val="0"/>
              </a:spcBef>
              <a:spcAft>
                <a:spcPts val="0"/>
              </a:spcAft>
            </a:pPr>
            <a:r>
              <a:rPr lang="en-US" sz="1400" dirty="0"/>
              <a:t>a. a closed compartment under thwarts and seats wherein portable fuel tanks may be stored</a:t>
            </a:r>
          </a:p>
          <a:p>
            <a:pPr marL="0" marR="0">
              <a:lnSpc>
                <a:spcPct val="107000"/>
              </a:lnSpc>
              <a:spcBef>
                <a:spcPts val="0"/>
              </a:spcBef>
              <a:spcAft>
                <a:spcPts val="0"/>
              </a:spcAft>
            </a:pPr>
            <a:r>
              <a:rPr lang="en-US" sz="1400" dirty="0"/>
              <a:t>	b. double bottoms not sealed to the hull or which are not completely filled with flotation material.</a:t>
            </a:r>
          </a:p>
          <a:p>
            <a:pPr marL="0" marR="0">
              <a:lnSpc>
                <a:spcPct val="107000"/>
              </a:lnSpc>
              <a:spcBef>
                <a:spcPts val="0"/>
              </a:spcBef>
              <a:spcAft>
                <a:spcPts val="0"/>
              </a:spcAft>
            </a:pPr>
            <a:r>
              <a:rPr lang="en-US" sz="1400" dirty="0"/>
              <a:t>	c. closed living spaces.</a:t>
            </a:r>
          </a:p>
          <a:p>
            <a:pPr marL="0" marR="0">
              <a:lnSpc>
                <a:spcPct val="107000"/>
              </a:lnSpc>
              <a:spcBef>
                <a:spcPts val="0"/>
              </a:spcBef>
              <a:spcAft>
                <a:spcPts val="0"/>
              </a:spcAft>
            </a:pPr>
            <a:r>
              <a:rPr lang="en-US" sz="1400" dirty="0"/>
              <a:t>	d. closed stowage compartments in which combustible or flammable materials are stowed</a:t>
            </a:r>
          </a:p>
          <a:p>
            <a:pPr marL="176384" indent="-176384">
              <a:buFont typeface="Arial" panose="020B0604020202020204" pitchFamily="34" charset="0"/>
              <a:buChar char="•"/>
            </a:pPr>
            <a:endParaRPr lang="en-US" sz="17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21</a:t>
            </a:fld>
            <a:endParaRPr lang="en-US"/>
          </a:p>
        </p:txBody>
      </p:sp>
    </p:spTree>
    <p:extLst>
      <p:ext uri="{BB962C8B-B14F-4D97-AF65-F5344CB8AC3E}">
        <p14:creationId xmlns:p14="http://schemas.microsoft.com/office/powerpoint/2010/main" val="3799133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268288"/>
            <a:ext cx="4797425" cy="3598862"/>
          </a:xfrm>
        </p:spPr>
      </p:sp>
      <p:sp>
        <p:nvSpPr>
          <p:cNvPr id="3" name="Notes Placeholder 2"/>
          <p:cNvSpPr>
            <a:spLocks noGrp="1"/>
          </p:cNvSpPr>
          <p:nvPr>
            <p:ph type="body" idx="1"/>
          </p:nvPr>
        </p:nvSpPr>
        <p:spPr>
          <a:xfrm>
            <a:off x="270752" y="4019220"/>
            <a:ext cx="6852461" cy="5000828"/>
          </a:xfrm>
        </p:spPr>
        <p:txBody>
          <a:bodyPr/>
          <a:lstStyle/>
          <a:p>
            <a:pPr marL="176384" indent="-176384">
              <a:buFont typeface="Arial" panose="020B0604020202020204" pitchFamily="34" charset="0"/>
              <a:buChar char="•"/>
            </a:pPr>
            <a:endParaRPr lang="en-US" sz="17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22</a:t>
            </a:fld>
            <a:endParaRPr lang="en-US"/>
          </a:p>
        </p:txBody>
      </p:sp>
    </p:spTree>
    <p:extLst>
      <p:ext uri="{BB962C8B-B14F-4D97-AF65-F5344CB8AC3E}">
        <p14:creationId xmlns:p14="http://schemas.microsoft.com/office/powerpoint/2010/main" val="290209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268288"/>
            <a:ext cx="4797425" cy="3598862"/>
          </a:xfrm>
        </p:spPr>
      </p:sp>
      <p:sp>
        <p:nvSpPr>
          <p:cNvPr id="3" name="Notes Placeholder 2"/>
          <p:cNvSpPr>
            <a:spLocks noGrp="1"/>
          </p:cNvSpPr>
          <p:nvPr>
            <p:ph type="body" idx="1"/>
          </p:nvPr>
        </p:nvSpPr>
        <p:spPr>
          <a:xfrm>
            <a:off x="270752" y="4019220"/>
            <a:ext cx="6852461" cy="5000828"/>
          </a:xfrm>
        </p:spPr>
        <p:txBody>
          <a:bodyPr/>
          <a:lstStyle/>
          <a:p>
            <a:pPr marL="176384" indent="-176384">
              <a:buFont typeface="Arial" panose="020B0604020202020204" pitchFamily="34" charset="0"/>
              <a:buChar char="•"/>
            </a:pPr>
            <a:r>
              <a:rPr lang="en-US" sz="1400" dirty="0"/>
              <a:t>While statistics are not kept on deaths and injuries related to runaway boats (boats where the occupants are ejected from the vessel while the vessel has propulsion), </a:t>
            </a:r>
            <a:r>
              <a:rPr lang="en-US" sz="1400" dirty="0">
                <a:hlinkClick r:id="rId3"/>
              </a:rPr>
              <a:t>the USCG has periodically analyzed their data and found dozens of deaths and injuries they believe could have been avoided through the use of engine cut off devices.</a:t>
            </a:r>
            <a:r>
              <a:rPr lang="en-US" sz="1400" dirty="0"/>
              <a:t> </a:t>
            </a:r>
          </a:p>
          <a:p>
            <a:pPr marL="176384" indent="-176384">
              <a:buFont typeface="Arial" panose="020B0604020202020204" pitchFamily="34" charset="0"/>
              <a:buChar char="•"/>
            </a:pPr>
            <a:r>
              <a:rPr lang="en-US" sz="1400" dirty="0"/>
              <a:t>The hope is that increased placement of engine shut-off devices, along with continued education will lead more boaters to use these safety devices.</a:t>
            </a:r>
          </a:p>
          <a:p>
            <a:pPr marL="176384" indent="-176384">
              <a:buFont typeface="Arial" panose="020B0604020202020204" pitchFamily="34" charset="0"/>
              <a:buChar char="•"/>
            </a:pPr>
            <a:r>
              <a:rPr lang="en-US" sz="1400" dirty="0"/>
              <a:t>This will put more engine cut-off switches on more small craft which will hopefully reduce deaths and injuries from “circle of death” incidents. </a:t>
            </a:r>
            <a:endParaRPr lang="en-US" sz="14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23</a:t>
            </a:fld>
            <a:endParaRPr lang="en-US"/>
          </a:p>
        </p:txBody>
      </p:sp>
    </p:spTree>
    <p:extLst>
      <p:ext uri="{BB962C8B-B14F-4D97-AF65-F5344CB8AC3E}">
        <p14:creationId xmlns:p14="http://schemas.microsoft.com/office/powerpoint/2010/main" val="1876434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6172200" cy="4114800"/>
          </a:xfrm>
          <a:prstGeom prst="rect">
            <a:avLst/>
          </a:prstGeom>
          <a:noFill/>
          <a:ln>
            <a:noFill/>
          </a:ln>
        </p:spPr>
        <p:txBody>
          <a:bodyPr spcFirstLastPara="1" wrap="square" lIns="91415" tIns="45694" rIns="91415" bIns="45694" anchor="t" anchorCtr="0">
            <a:normAutofit/>
          </a:bodyPr>
          <a:lstStyle/>
          <a:p>
            <a:r>
              <a:rPr lang="en-US" sz="1600" dirty="0"/>
              <a:t>During the three years of 2018 to2020, Congress has passed two laws requiring, first, that manufacturers install engine cut-off switches on recreational vessels and, second, that recreational vessel operators use those engine cut-off switches. The laws that have placed these requirements on recreational vessel manufacturers and recreational vessel operators are found in the United States Code (USC), as opposed to the Code of Federal Regulations (CFR) where these types of requirements are typically found. These are federal laws and are not enforceable by state and local marine officers at this time. These new laws will improve safety for all recreational boaters by reducing the potential for propeller injuries to recreational vessel operators, other users of the nation’s waterways, and marine law enforcement officers responsible for responding to runaway boats. </a:t>
            </a:r>
          </a:p>
          <a:p>
            <a:endParaRPr lang="en-US" sz="1600" dirty="0"/>
          </a:p>
        </p:txBody>
      </p:sp>
      <p:sp>
        <p:nvSpPr>
          <p:cNvPr id="264" name="Google Shape;264;p17:notes"/>
          <p:cNvSpPr txBox="1">
            <a:spLocks noGrp="1"/>
          </p:cNvSpPr>
          <p:nvPr>
            <p:ph type="sldNum" idx="12"/>
          </p:nvPr>
        </p:nvSpPr>
        <p:spPr>
          <a:xfrm>
            <a:off x="3884613" y="8685214"/>
            <a:ext cx="2971800" cy="457200"/>
          </a:xfrm>
          <a:prstGeom prst="rect">
            <a:avLst/>
          </a:prstGeom>
          <a:noFill/>
          <a:ln>
            <a:noFill/>
          </a:ln>
        </p:spPr>
        <p:txBody>
          <a:bodyPr spcFirstLastPara="1" wrap="square" lIns="91415" tIns="45694" rIns="91415" bIns="45694"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2443311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15" tIns="45694" rIns="91415" bIns="45694" anchor="t" anchorCtr="0">
            <a:normAutofit/>
          </a:bodyPr>
          <a:lstStyle/>
          <a:p>
            <a:r>
              <a:rPr lang="en-US" sz="1600" dirty="0"/>
              <a:t>More specifically, Section 503 of the LoBiondo Coast Guard Authorization Act of 2018 created 46 USC 4312 to require a manufacturer, distributor, or dealer that installs propulsion machinery and associated starting controls on a covered recreational vessel (less than 26 feet long and capable of 115 pounds of static thrust) to equip the vessel with an </a:t>
            </a:r>
            <a:r>
              <a:rPr lang="en-US" sz="1600" dirty="0" err="1"/>
              <a:t>ECOS</a:t>
            </a:r>
            <a:r>
              <a:rPr lang="en-US" sz="1600" dirty="0"/>
              <a:t> per compliant with </a:t>
            </a:r>
            <a:r>
              <a:rPr lang="en-US" sz="1600" dirty="0" err="1"/>
              <a:t>ABYC</a:t>
            </a:r>
            <a:r>
              <a:rPr lang="en-US" sz="1600" dirty="0"/>
              <a:t> Standard A-33. This law went into effect on December 4, 2019 one year after the 2018 </a:t>
            </a:r>
            <a:r>
              <a:rPr lang="en-US" sz="1600" dirty="0" err="1"/>
              <a:t>CGAA</a:t>
            </a:r>
            <a:r>
              <a:rPr lang="en-US" sz="1600" dirty="0"/>
              <a:t> was enacted and is referred to as the “installation requirement.” </a:t>
            </a:r>
          </a:p>
          <a:p>
            <a:endParaRPr lang="en-US" sz="1600" dirty="0"/>
          </a:p>
          <a:p>
            <a:endParaRPr lang="en-US" dirty="0"/>
          </a:p>
        </p:txBody>
      </p:sp>
      <p:sp>
        <p:nvSpPr>
          <p:cNvPr id="264" name="Google Shape;264;p17:notes"/>
          <p:cNvSpPr txBox="1">
            <a:spLocks noGrp="1"/>
          </p:cNvSpPr>
          <p:nvPr>
            <p:ph type="sldNum" idx="12"/>
          </p:nvPr>
        </p:nvSpPr>
        <p:spPr>
          <a:xfrm>
            <a:off x="3884613" y="8685214"/>
            <a:ext cx="2971800" cy="457200"/>
          </a:xfrm>
          <a:prstGeom prst="rect">
            <a:avLst/>
          </a:prstGeom>
          <a:noFill/>
          <a:ln>
            <a:noFill/>
          </a:ln>
        </p:spPr>
        <p:txBody>
          <a:bodyPr spcFirstLastPara="1" wrap="square" lIns="91415" tIns="45694" rIns="91415" bIns="45694" anchor="b" anchorCtr="0">
            <a:noAutofit/>
          </a:bodyPr>
          <a:lstStyle/>
          <a:p>
            <a:pPr algn="r"/>
            <a:fld id="{00000000-1234-1234-1234-123412341234}" type="slidenum">
              <a:rPr lang="en-US"/>
              <a:pPr algn="r"/>
              <a:t>25</a:t>
            </a:fld>
            <a:endParaRPr/>
          </a:p>
        </p:txBody>
      </p:sp>
    </p:spTree>
    <p:extLst>
      <p:ext uri="{BB962C8B-B14F-4D97-AF65-F5344CB8AC3E}">
        <p14:creationId xmlns:p14="http://schemas.microsoft.com/office/powerpoint/2010/main" val="2150223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15" tIns="45694" rIns="91415" bIns="45694" anchor="t" anchorCtr="0">
            <a:normAutofit/>
          </a:bodyPr>
          <a:lstStyle/>
          <a:p>
            <a:pPr defTabSz="457147">
              <a:buClr>
                <a:schemeClr val="dk1"/>
              </a:buClr>
              <a:buSzPts val="1200"/>
              <a:defRPr/>
            </a:pPr>
            <a:r>
              <a:rPr lang="en-US" sz="1700" dirty="0"/>
              <a:t>Section 8316 of the National Defense Authorization Act of 2021 amended 46 USC 4312 to require individuals operating those recreational vessels covered by the installation requirement to use </a:t>
            </a:r>
            <a:r>
              <a:rPr lang="en-US" sz="1700" dirty="0" err="1"/>
              <a:t>ECOS</a:t>
            </a:r>
            <a:r>
              <a:rPr lang="en-US" sz="1700" dirty="0"/>
              <a:t> links, except if the main helm is within an enclosed cabin or the vessel does not have and is not required to have an </a:t>
            </a:r>
            <a:r>
              <a:rPr lang="en-US" sz="1700" dirty="0" err="1"/>
              <a:t>ECOS</a:t>
            </a:r>
            <a:r>
              <a:rPr lang="en-US" sz="1700" dirty="0"/>
              <a:t>. It provides a penalty of $100, $250, and $500 for the first, second, and third offenses, respectively. The law went into effect on April 1, 2021. This requirement is referred to as the “use requirement.” </a:t>
            </a:r>
          </a:p>
          <a:p>
            <a:pPr>
              <a:buClr>
                <a:schemeClr val="dk1"/>
              </a:buClr>
              <a:buSzPts val="1200"/>
            </a:pPr>
            <a:endParaRPr sz="1700" dirty="0"/>
          </a:p>
          <a:p>
            <a:pPr>
              <a:buClr>
                <a:schemeClr val="dk1"/>
              </a:buClr>
              <a:buSzPts val="1200"/>
            </a:pPr>
            <a:endParaRPr sz="1700" dirty="0"/>
          </a:p>
          <a:p>
            <a:pPr marL="171430" indent="-95239">
              <a:buClr>
                <a:schemeClr val="dk1"/>
              </a:buClr>
              <a:buSzPts val="1200"/>
            </a:pPr>
            <a:endParaRPr dirty="0"/>
          </a:p>
        </p:txBody>
      </p:sp>
      <p:sp>
        <p:nvSpPr>
          <p:cNvPr id="264" name="Google Shape;264;p17:notes"/>
          <p:cNvSpPr txBox="1">
            <a:spLocks noGrp="1"/>
          </p:cNvSpPr>
          <p:nvPr>
            <p:ph type="sldNum" idx="12"/>
          </p:nvPr>
        </p:nvSpPr>
        <p:spPr>
          <a:xfrm>
            <a:off x="3884613" y="8685214"/>
            <a:ext cx="2971800" cy="457200"/>
          </a:xfrm>
          <a:prstGeom prst="rect">
            <a:avLst/>
          </a:prstGeom>
          <a:noFill/>
          <a:ln>
            <a:noFill/>
          </a:ln>
        </p:spPr>
        <p:txBody>
          <a:bodyPr spcFirstLastPara="1" wrap="square" lIns="91415" tIns="45694" rIns="91415" bIns="45694" anchor="b" anchorCtr="0">
            <a:noAutofit/>
          </a:bodyPr>
          <a:lstStyle/>
          <a:p>
            <a:pPr algn="r"/>
            <a:fld id="{00000000-1234-1234-1234-123412341234}" type="slidenum">
              <a:rPr lang="en-US"/>
              <a:pPr algn="r"/>
              <a:t>26</a:t>
            </a:fld>
            <a:endParaRPr/>
          </a:p>
        </p:txBody>
      </p:sp>
    </p:spTree>
    <p:extLst>
      <p:ext uri="{BB962C8B-B14F-4D97-AF65-F5344CB8AC3E}">
        <p14:creationId xmlns:p14="http://schemas.microsoft.com/office/powerpoint/2010/main" val="229567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6248400" cy="4114800"/>
          </a:xfrm>
          <a:prstGeom prst="rect">
            <a:avLst/>
          </a:prstGeom>
          <a:noFill/>
          <a:ln>
            <a:noFill/>
          </a:ln>
        </p:spPr>
        <p:txBody>
          <a:bodyPr spcFirstLastPara="1" wrap="square" lIns="91415" tIns="45694" rIns="91415" bIns="45694" anchor="t" anchorCtr="0">
            <a:normAutofit/>
          </a:bodyPr>
          <a:lstStyle/>
          <a:p>
            <a:r>
              <a:rPr lang="en-US" sz="1400" dirty="0">
                <a:latin typeface="Arial" panose="020B0604020202020204" pitchFamily="34" charset="0"/>
                <a:cs typeface="Arial" panose="020B0604020202020204" pitchFamily="34" charset="0"/>
              </a:rPr>
              <a:t>The seven States listed have </a:t>
            </a:r>
            <a:r>
              <a:rPr lang="en-US" sz="1400" dirty="0" err="1">
                <a:latin typeface="Arial" panose="020B0604020202020204" pitchFamily="34" charset="0"/>
                <a:cs typeface="Arial" panose="020B0604020202020204" pitchFamily="34" charset="0"/>
              </a:rPr>
              <a:t>ECOS</a:t>
            </a:r>
            <a:r>
              <a:rPr lang="en-US" sz="1400" dirty="0">
                <a:latin typeface="Arial" panose="020B0604020202020204" pitchFamily="34" charset="0"/>
                <a:cs typeface="Arial" panose="020B0604020202020204" pitchFamily="34" charset="0"/>
              </a:rPr>
              <a:t> laws: </a:t>
            </a:r>
          </a:p>
          <a:p>
            <a:r>
              <a:rPr lang="en-US" sz="1400" dirty="0">
                <a:latin typeface="Arial" panose="020B0604020202020204" pitchFamily="34" charset="0"/>
                <a:cs typeface="Arial" panose="020B0604020202020204" pitchFamily="34" charset="0"/>
              </a:rPr>
              <a:t>• Alabama </a:t>
            </a:r>
          </a:p>
          <a:p>
            <a:r>
              <a:rPr lang="en-US" sz="1400" dirty="0">
                <a:latin typeface="Arial" panose="020B0604020202020204" pitchFamily="34" charset="0"/>
                <a:cs typeface="Arial" panose="020B0604020202020204" pitchFamily="34" charset="0"/>
              </a:rPr>
              <a:t>• Arkansas </a:t>
            </a:r>
          </a:p>
          <a:p>
            <a:r>
              <a:rPr lang="en-US" sz="1400" dirty="0">
                <a:latin typeface="Arial" panose="020B0604020202020204" pitchFamily="34" charset="0"/>
                <a:cs typeface="Arial" panose="020B0604020202020204" pitchFamily="34" charset="0"/>
              </a:rPr>
              <a:t>• Illinois </a:t>
            </a:r>
          </a:p>
          <a:p>
            <a:r>
              <a:rPr lang="en-US" sz="1400" dirty="0">
                <a:latin typeface="Arial" panose="020B0604020202020204" pitchFamily="34" charset="0"/>
                <a:cs typeface="Arial" panose="020B0604020202020204" pitchFamily="34" charset="0"/>
              </a:rPr>
              <a:t>• Louisiana </a:t>
            </a:r>
          </a:p>
          <a:p>
            <a:r>
              <a:rPr lang="en-US" sz="1400" dirty="0">
                <a:latin typeface="Arial" panose="020B0604020202020204" pitchFamily="34" charset="0"/>
                <a:cs typeface="Arial" panose="020B0604020202020204" pitchFamily="34" charset="0"/>
              </a:rPr>
              <a:t>• Nevada </a:t>
            </a:r>
          </a:p>
          <a:p>
            <a:r>
              <a:rPr lang="en-US" sz="1400" dirty="0">
                <a:latin typeface="Arial" panose="020B0604020202020204" pitchFamily="34" charset="0"/>
                <a:cs typeface="Arial" panose="020B0604020202020204" pitchFamily="34" charset="0"/>
              </a:rPr>
              <a:t>• New Jersey </a:t>
            </a:r>
          </a:p>
          <a:p>
            <a:r>
              <a:rPr lang="en-US" sz="1400" dirty="0">
                <a:latin typeface="Arial" panose="020B0604020202020204" pitchFamily="34" charset="0"/>
                <a:cs typeface="Arial" panose="020B0604020202020204" pitchFamily="34" charset="0"/>
              </a:rPr>
              <a:t>• Texas </a:t>
            </a:r>
          </a:p>
          <a:p>
            <a:endParaRPr lang="en-US" sz="1400" dirty="0">
              <a:latin typeface="Arial" panose="020B0604020202020204" pitchFamily="34" charset="0"/>
              <a:cs typeface="Arial" panose="020B0604020202020204" pitchFamily="34" charset="0"/>
            </a:endParaRPr>
          </a:p>
          <a:p>
            <a:pPr eaLnBrk="0" hangingPunct="0"/>
            <a:r>
              <a:rPr lang="en-US" altLang="en-US" sz="1400" kern="0" dirty="0">
                <a:latin typeface="Arial" panose="020B0604020202020204" pitchFamily="34" charset="0"/>
                <a:ea typeface="Times New Roman" panose="02020603050405020304" pitchFamily="18" charset="0"/>
                <a:cs typeface="Arial" panose="020B0604020202020204" pitchFamily="34" charset="0"/>
                <a:sym typeface="Arial"/>
              </a:rPr>
              <a:t>The Coast Guard will be contacting those states to discuss those laws this coming month. Federal law preempts States from enacting or enforcing a law on a subject that is different from federal law on the same subject. </a:t>
            </a:r>
          </a:p>
          <a:p>
            <a:pPr eaLnBrk="0" hangingPunct="0"/>
            <a:endParaRPr lang="en-US" altLang="en-US" sz="1400" kern="0" dirty="0">
              <a:latin typeface="Arial" panose="020B0604020202020204" pitchFamily="34" charset="0"/>
              <a:ea typeface="Times New Roman" panose="02020603050405020304" pitchFamily="18" charset="0"/>
              <a:cs typeface="Arial" panose="020B0604020202020204" pitchFamily="34" charset="0"/>
              <a:sym typeface="Arial"/>
            </a:endParaRPr>
          </a:p>
          <a:p>
            <a:pPr eaLnBrk="0" hangingPunct="0"/>
            <a:r>
              <a:rPr lang="en-US" altLang="en-US" sz="1400" kern="0" dirty="0">
                <a:latin typeface="Arial" panose="020B0604020202020204" pitchFamily="34" charset="0"/>
                <a:ea typeface="Times New Roman" panose="02020603050405020304" pitchFamily="18" charset="0"/>
                <a:cs typeface="Arial" panose="020B0604020202020204" pitchFamily="34" charset="0"/>
                <a:sym typeface="Arial"/>
              </a:rPr>
              <a:t>However, the Coast Guard has the authority to provide an exemption from preemption if recreational vessel safety is not adversely affected, as when a state law is close enough to the federal law and does not adversely affect recreational vessel safety. </a:t>
            </a:r>
            <a:endParaRPr lang="en-US" altLang="en-US" sz="1400" kern="0" dirty="0">
              <a:latin typeface="Arial" panose="020B0604020202020204" pitchFamily="34" charset="0"/>
              <a:cs typeface="Arial" panose="020B0604020202020204" pitchFamily="34" charset="0"/>
              <a:sym typeface="Arial"/>
            </a:endParaRPr>
          </a:p>
          <a:p>
            <a:endParaRPr lang="en-US" sz="1400" dirty="0">
              <a:latin typeface="Arial" panose="020B0604020202020204" pitchFamily="34" charset="0"/>
              <a:cs typeface="Arial" panose="020B0604020202020204" pitchFamily="34" charset="0"/>
            </a:endParaRPr>
          </a:p>
        </p:txBody>
      </p:sp>
      <p:sp>
        <p:nvSpPr>
          <p:cNvPr id="264" name="Google Shape;264;p17:notes"/>
          <p:cNvSpPr txBox="1">
            <a:spLocks noGrp="1"/>
          </p:cNvSpPr>
          <p:nvPr>
            <p:ph type="sldNum" idx="12"/>
          </p:nvPr>
        </p:nvSpPr>
        <p:spPr>
          <a:xfrm>
            <a:off x="3884613" y="8685214"/>
            <a:ext cx="2971800" cy="457200"/>
          </a:xfrm>
          <a:prstGeom prst="rect">
            <a:avLst/>
          </a:prstGeom>
          <a:noFill/>
          <a:ln>
            <a:noFill/>
          </a:ln>
        </p:spPr>
        <p:txBody>
          <a:bodyPr spcFirstLastPara="1" wrap="square" lIns="91415" tIns="45694" rIns="91415" bIns="45694" anchor="b" anchorCtr="0">
            <a:noAutofit/>
          </a:bodyPr>
          <a:lstStyle/>
          <a:p>
            <a:pPr algn="r"/>
            <a:fld id="{00000000-1234-1234-1234-123412341234}" type="slidenum">
              <a:rPr lang="en-US"/>
              <a:pPr algn="r"/>
              <a:t>27</a:t>
            </a:fld>
            <a:endParaRPr/>
          </a:p>
        </p:txBody>
      </p:sp>
    </p:spTree>
    <p:extLst>
      <p:ext uri="{BB962C8B-B14F-4D97-AF65-F5344CB8AC3E}">
        <p14:creationId xmlns:p14="http://schemas.microsoft.com/office/powerpoint/2010/main" val="110839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6248400" cy="4114800"/>
          </a:xfrm>
          <a:prstGeom prst="rect">
            <a:avLst/>
          </a:prstGeom>
          <a:noFill/>
          <a:ln>
            <a:noFill/>
          </a:ln>
        </p:spPr>
        <p:txBody>
          <a:bodyPr spcFirstLastPara="1" wrap="square" lIns="91415" tIns="45694" rIns="91415" bIns="45694" anchor="t" anchorCtr="0">
            <a:normAutofit fontScale="70000" lnSpcReduction="20000"/>
          </a:bodyPr>
          <a:lstStyle/>
          <a:p>
            <a:r>
              <a:rPr lang="en-US" sz="1800" b="0" i="0" u="none" strike="noStrike" baseline="0" dirty="0">
                <a:solidFill>
                  <a:srgbClr val="000000"/>
                </a:solidFill>
                <a:latin typeface="Times New Roman" panose="02020603050405020304" pitchFamily="18" charset="0"/>
              </a:rPr>
              <a:t>COVID-19 Guidance is found on the Chief Director’s website on the left side menu under ALAUX. It is </a:t>
            </a:r>
            <a:r>
              <a:rPr lang="en-US" sz="1800" b="0" i="0" u="none" strike="noStrike" baseline="0">
                <a:solidFill>
                  <a:srgbClr val="000000"/>
                </a:solidFill>
                <a:latin typeface="Times New Roman" panose="02020603050405020304" pitchFamily="18" charset="0"/>
              </a:rPr>
              <a:t>also excerpted below. </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mj-lt"/>
              </a:rPr>
              <a:t>05 JAN 2022 </a:t>
            </a:r>
          </a:p>
          <a:p>
            <a:r>
              <a:rPr lang="en-US" sz="1800" b="0" i="0" u="none" strike="noStrike" baseline="0" dirty="0">
                <a:solidFill>
                  <a:srgbClr val="000000"/>
                </a:solidFill>
                <a:latin typeface="+mj-lt"/>
              </a:rPr>
              <a:t>FM: CHDIRAUX </a:t>
            </a:r>
          </a:p>
          <a:p>
            <a:r>
              <a:rPr lang="en-US" sz="1800" b="0" i="0" u="none" strike="noStrike" baseline="0" dirty="0">
                <a:solidFill>
                  <a:srgbClr val="000000"/>
                </a:solidFill>
                <a:latin typeface="+mj-lt"/>
              </a:rPr>
              <a:t>TO: ALAUX </a:t>
            </a:r>
          </a:p>
          <a:p>
            <a:r>
              <a:rPr lang="en-US" sz="1800" b="0" i="0" u="none" strike="noStrike" baseline="0" dirty="0">
                <a:solidFill>
                  <a:srgbClr val="000000"/>
                </a:solidFill>
                <a:latin typeface="+mj-lt"/>
              </a:rPr>
              <a:t>ALAUX 001/22 </a:t>
            </a:r>
          </a:p>
          <a:p>
            <a:r>
              <a:rPr lang="en-US" sz="1800" b="0" i="0" u="none" strike="noStrike" baseline="0" dirty="0">
                <a:solidFill>
                  <a:srgbClr val="000000"/>
                </a:solidFill>
                <a:latin typeface="+mj-lt"/>
              </a:rPr>
              <a:t>Subj: AUXILIARY COVID-19 RECONSTITUTION GUIDANCE - VERSION 3 	</a:t>
            </a:r>
          </a:p>
          <a:p>
            <a:pPr algn="l"/>
            <a:endParaRPr lang="en-US" sz="1800" b="0" i="0" u="none" strike="noStrike" baseline="0" dirty="0">
              <a:solidFill>
                <a:srgbClr val="000000"/>
              </a:solidFill>
              <a:latin typeface="+mj-lt"/>
            </a:endParaRPr>
          </a:p>
          <a:p>
            <a:r>
              <a:rPr lang="en-US" sz="1800" b="0" i="0" u="none" strike="noStrike" baseline="0" dirty="0">
                <a:solidFill>
                  <a:srgbClr val="000000"/>
                </a:solidFill>
                <a:latin typeface="+mj-lt"/>
              </a:rPr>
              <a:t> This update incorporates change, effective immediately, that requires full COVID-19 vaccination for Coast Guard Auxiliarists when assigned to duty that involves in-person interaction with Coast Guard personnel (including other Auxiliarists), other government personnel (federal, state, and local), or members of the public. It is meant to ensure the health and well-being of unvaccinated Auxiliarists, Coast Guard personnel, and members of the public that the Coast Guard is obligated to protect. Unvaccinated Auxiliarists (including partially vaccinated) remain able to volunteer for any assignments or activities that do not involve in-person interaction with members of the public, other government personnel, or Coast Guard personnel. </a:t>
            </a:r>
          </a:p>
          <a:p>
            <a:pPr algn="l"/>
            <a:endParaRPr lang="en-US" sz="1800" b="0" i="0" u="none" strike="noStrike" baseline="0" dirty="0">
              <a:solidFill>
                <a:srgbClr val="000000"/>
              </a:solidFill>
              <a:latin typeface="+mj-lt"/>
            </a:endParaRPr>
          </a:p>
          <a:p>
            <a:r>
              <a:rPr lang="en-US" sz="1800" b="0" i="0" u="none" strike="noStrike" baseline="0" dirty="0">
                <a:solidFill>
                  <a:srgbClr val="000000"/>
                </a:solidFill>
                <a:latin typeface="+mj-lt"/>
              </a:rPr>
              <a:t> This guidance is intended to provide assistance to the Directors of Auxiliary (DIRAUX), Coast Guard units, and Order Issuing Authorities (OIA) on how to use Coast Guard Auxiliarists in the safest way possible during the COVID-19 Pandemic. Knowing that the spread of the Pandemic is different in every area, region, state, city, town, etc., DIRAUX and </a:t>
            </a:r>
            <a:r>
              <a:rPr lang="en-US" sz="1800" b="0" i="0" u="none" strike="noStrike" baseline="0" dirty="0" err="1">
                <a:solidFill>
                  <a:srgbClr val="000000"/>
                </a:solidFill>
                <a:latin typeface="+mj-lt"/>
              </a:rPr>
              <a:t>OIAs</a:t>
            </a:r>
            <a:r>
              <a:rPr lang="en-US" sz="1800" b="0" i="0" u="none" strike="noStrike" baseline="0" dirty="0">
                <a:solidFill>
                  <a:srgbClr val="000000"/>
                </a:solidFill>
                <a:latin typeface="+mj-lt"/>
              </a:rPr>
              <a:t> may deviate from this guide as they see fit for their cognizant areas of responsibility (AOR), except for the vaccination requirement. 	</a:t>
            </a:r>
            <a:endParaRPr lang="en-US" sz="1400" dirty="0">
              <a:latin typeface="Arial" panose="020B0604020202020204" pitchFamily="34" charset="0"/>
              <a:cs typeface="Arial" panose="020B0604020202020204" pitchFamily="34" charset="0"/>
            </a:endParaRPr>
          </a:p>
        </p:txBody>
      </p:sp>
      <p:sp>
        <p:nvSpPr>
          <p:cNvPr id="264" name="Google Shape;264;p17:notes"/>
          <p:cNvSpPr txBox="1">
            <a:spLocks noGrp="1"/>
          </p:cNvSpPr>
          <p:nvPr>
            <p:ph type="sldNum" idx="12"/>
          </p:nvPr>
        </p:nvSpPr>
        <p:spPr>
          <a:xfrm>
            <a:off x="3884613" y="8685214"/>
            <a:ext cx="2971800" cy="457200"/>
          </a:xfrm>
          <a:prstGeom prst="rect">
            <a:avLst/>
          </a:prstGeom>
          <a:noFill/>
          <a:ln>
            <a:noFill/>
          </a:ln>
        </p:spPr>
        <p:txBody>
          <a:bodyPr spcFirstLastPara="1" wrap="square" lIns="91415" tIns="45694" rIns="91415" bIns="45694" anchor="b" anchorCtr="0">
            <a:noAutofit/>
          </a:bodyPr>
          <a:lstStyle/>
          <a:p>
            <a:pPr algn="r"/>
            <a:fld id="{00000000-1234-1234-1234-123412341234}" type="slidenum">
              <a:rPr lang="en-US"/>
              <a:pPr algn="r"/>
              <a:t>28</a:t>
            </a:fld>
            <a:endParaRPr/>
          </a:p>
        </p:txBody>
      </p:sp>
    </p:spTree>
    <p:extLst>
      <p:ext uri="{BB962C8B-B14F-4D97-AF65-F5344CB8AC3E}">
        <p14:creationId xmlns:p14="http://schemas.microsoft.com/office/powerpoint/2010/main" val="716902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4" indent="-176384">
              <a:buFont typeface="Arial" panose="020B0604020202020204" pitchFamily="34" charset="0"/>
              <a:buChar char="•"/>
            </a:pPr>
            <a:endParaRPr lang="en-US" sz="25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29</a:t>
            </a:fld>
            <a:endParaRPr lang="en-US"/>
          </a:p>
        </p:txBody>
      </p:sp>
    </p:spTree>
    <p:extLst>
      <p:ext uri="{BB962C8B-B14F-4D97-AF65-F5344CB8AC3E}">
        <p14:creationId xmlns:p14="http://schemas.microsoft.com/office/powerpoint/2010/main" val="104788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304800"/>
            <a:ext cx="3790950" cy="2843213"/>
          </a:xfrm>
        </p:spPr>
      </p:sp>
      <p:sp>
        <p:nvSpPr>
          <p:cNvPr id="3" name="Notes Placeholder 2"/>
          <p:cNvSpPr>
            <a:spLocks noGrp="1"/>
          </p:cNvSpPr>
          <p:nvPr>
            <p:ph type="body" idx="1"/>
          </p:nvPr>
        </p:nvSpPr>
        <p:spPr>
          <a:xfrm>
            <a:off x="349516" y="3200400"/>
            <a:ext cx="6773697" cy="6054062"/>
          </a:xfrm>
        </p:spPr>
        <p:txBody>
          <a:bodyPr/>
          <a:lstStyle/>
          <a:p>
            <a:r>
              <a:rPr lang="en-US" sz="1400" dirty="0"/>
              <a:t>The mission of the Public Education Directorate of the US Coast Guard Auxiliary is two-fold: to provide exceptional boating safety education to the American public to reduce loss of life, personal injury, and property damage to recreational boaters; and to deliver the highest possible quality training, resources, and timely materials in support of our flotilla instructors and public education staff officers at every level who are furnishing such boating safety education. </a:t>
            </a:r>
          </a:p>
          <a:p>
            <a:endParaRPr lang="en-US" sz="800" dirty="0"/>
          </a:p>
          <a:p>
            <a:r>
              <a:rPr lang="en-US" sz="1400" dirty="0"/>
              <a:t>The Public Education Directorate is committed to focusing its attention on helping realize those goals by reaching as many people with safe boating information as possible, especially the high-risk boaters.</a:t>
            </a:r>
          </a:p>
          <a:p>
            <a:endParaRPr lang="en-US" sz="800" dirty="0"/>
          </a:p>
          <a:p>
            <a:r>
              <a:rPr lang="en-US" sz="1400" dirty="0"/>
              <a:t>In addition, we have these goals:</a:t>
            </a:r>
          </a:p>
          <a:p>
            <a:endParaRPr lang="en-US" sz="1400" dirty="0"/>
          </a:p>
          <a:p>
            <a:pPr marL="293974" indent="-293974">
              <a:buFont typeface="Arial" panose="020B0604020202020204" pitchFamily="34" charset="0"/>
              <a:buChar char="•"/>
            </a:pPr>
            <a:r>
              <a:rPr lang="en-US" sz="1400" dirty="0"/>
              <a:t>Develop and/or maintain up-to-date and effective educational materials; </a:t>
            </a:r>
          </a:p>
          <a:p>
            <a:pPr marL="293974" indent="-293974">
              <a:buFont typeface="Arial" panose="020B0604020202020204" pitchFamily="34" charset="0"/>
              <a:buChar char="•"/>
            </a:pPr>
            <a:r>
              <a:rPr lang="en-US" sz="1400" dirty="0"/>
              <a:t>Continue to focus on the segment of the boating public most at risk Increase flotilla-taught basic boating safety education by at least 10% annually; </a:t>
            </a:r>
          </a:p>
          <a:p>
            <a:pPr marL="293974" indent="-293974">
              <a:buFont typeface="Arial" panose="020B0604020202020204" pitchFamily="34" charset="0"/>
              <a:buChar char="•"/>
            </a:pPr>
            <a:r>
              <a:rPr lang="en-US" sz="1400" dirty="0"/>
              <a:t>Provide and promote ongoing quality instructor development; </a:t>
            </a:r>
          </a:p>
          <a:p>
            <a:pPr marL="293974" indent="-293974">
              <a:buFont typeface="Arial" panose="020B0604020202020204" pitchFamily="34" charset="0"/>
              <a:buChar char="•"/>
            </a:pPr>
            <a:r>
              <a:rPr lang="en-US" sz="1400" dirty="0"/>
              <a:t>Make use of appropriate technological resources; </a:t>
            </a:r>
          </a:p>
          <a:p>
            <a:pPr marL="293974" indent="-293974">
              <a:buFont typeface="Arial" panose="020B0604020202020204" pitchFamily="34" charset="0"/>
              <a:buChar char="•"/>
            </a:pPr>
            <a:r>
              <a:rPr lang="en-US" sz="1400" dirty="0"/>
              <a:t>Adopt e-learning as a viable way to reach boaters; </a:t>
            </a:r>
          </a:p>
          <a:p>
            <a:pPr marL="293974" indent="-293974">
              <a:buFont typeface="Arial" panose="020B0604020202020204" pitchFamily="34" charset="0"/>
              <a:buChar char="•"/>
            </a:pPr>
            <a:r>
              <a:rPr lang="en-US" sz="1400" dirty="0"/>
              <a:t>Utilize e-learning to challenge and grow our instructor corps; </a:t>
            </a:r>
          </a:p>
          <a:p>
            <a:pPr marL="293974" indent="-293974">
              <a:buFont typeface="Arial" panose="020B0604020202020204" pitchFamily="34" charset="0"/>
              <a:buChar char="•"/>
            </a:pPr>
            <a:r>
              <a:rPr lang="en-US" sz="1400" dirty="0"/>
              <a:t>Partner with outside organizations where applicable to further boating education; </a:t>
            </a:r>
          </a:p>
          <a:p>
            <a:pPr marL="293974" indent="-293974">
              <a:buFont typeface="Arial" panose="020B0604020202020204" pitchFamily="34" charset="0"/>
              <a:buChar char="•"/>
            </a:pPr>
            <a:r>
              <a:rPr lang="en-US" sz="1400" dirty="0"/>
              <a:t>Continue to team with the experience and expertise of the other National Departments to provide solid programs and course</a:t>
            </a:r>
          </a:p>
          <a:p>
            <a:endParaRPr lang="en-US" sz="1400" dirty="0"/>
          </a:p>
          <a:p>
            <a:endParaRPr lang="en-US" sz="14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3</a:t>
            </a:fld>
            <a:endParaRPr lang="en-US"/>
          </a:p>
        </p:txBody>
      </p:sp>
    </p:spTree>
    <p:extLst>
      <p:ext uri="{BB962C8B-B14F-4D97-AF65-F5344CB8AC3E}">
        <p14:creationId xmlns:p14="http://schemas.microsoft.com/office/powerpoint/2010/main" val="1113266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4" indent="-176384">
              <a:buFont typeface="Arial" panose="020B0604020202020204" pitchFamily="34" charset="0"/>
              <a:buChar char="•"/>
            </a:pPr>
            <a:r>
              <a:rPr lang="en-US" dirty="0"/>
              <a:t>It’s the policy of the CG Auxiliary that we solve issues at the lowest level. If the problem, question, or issue cannot be handled at this lower level, follow the Chain and press the issue higher. </a:t>
            </a:r>
          </a:p>
          <a:p>
            <a:pPr marL="176384" indent="-176384" defTabSz="470359">
              <a:buFont typeface="Arial" panose="020B0604020202020204" pitchFamily="34" charset="0"/>
              <a:buChar char="•"/>
            </a:pPr>
            <a:r>
              <a:rPr lang="en-US" dirty="0"/>
              <a:t>All issues should be solved at the lowest possible level and elevated as needed through the chain of leadership and management to have the issue addressed. It is NOT appropriate to go outside our organization for answers to education-related issues unless specifically instructed by the staff of the Education Directorate. Inquiries posed outside our organization confuse our partners and delay a proper response. </a:t>
            </a:r>
          </a:p>
          <a:p>
            <a:pPr marL="176384" indent="-176384" defTabSz="470359">
              <a:buFont typeface="Arial" panose="020B0604020202020204" pitchFamily="34" charset="0"/>
              <a:buChar char="•"/>
            </a:pPr>
            <a:r>
              <a:rPr lang="en-US" dirty="0"/>
              <a:t>The entire staff of the E Directorate is standing by to answer any education questions that cannot be answered at a lower level. </a:t>
            </a:r>
          </a:p>
          <a:p>
            <a:pPr marL="176384" indent="-176384" defTabSz="470359">
              <a:buFont typeface="Arial" panose="020B0604020202020204" pitchFamily="34" charset="0"/>
              <a:buChar char="•"/>
            </a:pPr>
            <a:endParaRPr lang="en-US" dirty="0"/>
          </a:p>
          <a:p>
            <a:pPr marL="176384" indent="-176384" defTabSz="470359">
              <a:buFont typeface="Arial" panose="020B0604020202020204" pitchFamily="34" charset="0"/>
              <a:buChar char="•"/>
            </a:pPr>
            <a:r>
              <a:rPr lang="en-US" dirty="0"/>
              <a:t>The E-Directorate also maintains a feedback email address to assist members with answers they could not find anywhere else within the Auxiliary.</a:t>
            </a:r>
          </a:p>
          <a:p>
            <a:pPr marL="176384" indent="-176384">
              <a:buFont typeface="Arial" panose="020B0604020202020204" pitchFamily="34" charset="0"/>
              <a:buChar char="•"/>
            </a:pPr>
            <a:endParaRPr lang="en-US" dirty="0"/>
          </a:p>
          <a:p>
            <a:pPr marL="176384" indent="-176384" defTabSz="470359">
              <a:buFont typeface="Arial" panose="020B0604020202020204" pitchFamily="34" charset="0"/>
              <a:buChar char="•"/>
            </a:pPr>
            <a:r>
              <a:rPr lang="en-US" b="1" dirty="0"/>
              <a:t>It is very important that members understand that they are not to contact the Chief Director’s office or anyone outside of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important ramifications on future relationships.</a:t>
            </a:r>
          </a:p>
          <a:p>
            <a:pPr marL="176384" indent="-176384">
              <a:buFont typeface="Arial" panose="020B0604020202020204" pitchFamily="34" charset="0"/>
              <a:buChar char="•"/>
            </a:pPr>
            <a:endParaRPr lang="en-US" sz="2500" b="1"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30</a:t>
            </a:fld>
            <a:endParaRPr lang="en-US"/>
          </a:p>
        </p:txBody>
      </p:sp>
    </p:spTree>
    <p:extLst>
      <p:ext uri="{BB962C8B-B14F-4D97-AF65-F5344CB8AC3E}">
        <p14:creationId xmlns:p14="http://schemas.microsoft.com/office/powerpoint/2010/main" val="266711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4" indent="-176384">
              <a:buFont typeface="Arial" panose="020B0604020202020204" pitchFamily="34" charset="0"/>
              <a:buChar char="•"/>
            </a:pPr>
            <a:endParaRPr lang="en-US" sz="2500" b="1"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31</a:t>
            </a:fld>
            <a:endParaRPr lang="en-US"/>
          </a:p>
        </p:txBody>
      </p:sp>
    </p:spTree>
    <p:extLst>
      <p:ext uri="{BB962C8B-B14F-4D97-AF65-F5344CB8AC3E}">
        <p14:creationId xmlns:p14="http://schemas.microsoft.com/office/powerpoint/2010/main" val="420387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359">
              <a:defRPr/>
            </a:pPr>
            <a:r>
              <a:rPr lang="en-US" sz="1400" dirty="0"/>
              <a:t>E-Directorate website refresh and reorganization were completed in 2021. Reorder of menu choices enables users to find what they need more intuitively and with fewer clicks. Older material has been archived.</a:t>
            </a:r>
          </a:p>
          <a:p>
            <a:pPr defTabSz="470359">
              <a:defRPr/>
            </a:pPr>
            <a:endParaRPr lang="en-US" sz="1400" dirty="0"/>
          </a:p>
          <a:p>
            <a:pPr defTabSz="470359">
              <a:defRPr/>
            </a:pPr>
            <a:r>
              <a:rPr lang="en-US" sz="1400" dirty="0"/>
              <a:t>Since public education is such a dynamic area, there are constant additions made to the website. It is really worthwhile for the Instructor and Staff Officer to check the site frequently – especially the What’s New section. </a:t>
            </a:r>
          </a:p>
          <a:p>
            <a:pPr defTabSz="470359">
              <a:defRPr/>
            </a:pPr>
            <a:endParaRPr lang="en-US" dirty="0"/>
          </a:p>
          <a:p>
            <a:endParaRPr lang="en-US" sz="25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4</a:t>
            </a:fld>
            <a:endParaRPr lang="en-US"/>
          </a:p>
        </p:txBody>
      </p:sp>
    </p:spTree>
    <p:extLst>
      <p:ext uri="{BB962C8B-B14F-4D97-AF65-F5344CB8AC3E}">
        <p14:creationId xmlns:p14="http://schemas.microsoft.com/office/powerpoint/2010/main" val="167902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workshop attendee is encouraged to check out the information and resources available in the Virtual PE Classes menu on the left side of the page. The information is protected from the public by being in the member zone. Log in with the same login you use for most of your Auxiliary areas (user name = member number; password = unique to each user)</a:t>
            </a:r>
          </a:p>
          <a:p>
            <a:endParaRPr lang="en-US" sz="1300" dirty="0"/>
          </a:p>
          <a:p>
            <a:r>
              <a:rPr lang="en-US" sz="1300" dirty="0"/>
              <a:t>With the advent of the COVID-19 pandemic in 2020 and the subsequent shutdown of Auxiliary missions, the E-Directorate quickly embraced the virtual technology to enable the members to continue instructing public education classes within the RBS mission area. </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5</a:t>
            </a:fld>
            <a:endParaRPr lang="en-US"/>
          </a:p>
        </p:txBody>
      </p:sp>
    </p:spTree>
    <p:extLst>
      <p:ext uri="{BB962C8B-B14F-4D97-AF65-F5344CB8AC3E}">
        <p14:creationId xmlns:p14="http://schemas.microsoft.com/office/powerpoint/2010/main" val="319707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4016375" cy="3011488"/>
          </a:xfrm>
        </p:spPr>
      </p:sp>
      <p:sp>
        <p:nvSpPr>
          <p:cNvPr id="3" name="Notes Placeholder 2"/>
          <p:cNvSpPr>
            <a:spLocks noGrp="1"/>
          </p:cNvSpPr>
          <p:nvPr>
            <p:ph type="body" idx="1"/>
          </p:nvPr>
        </p:nvSpPr>
        <p:spPr>
          <a:xfrm>
            <a:off x="428278" y="3505200"/>
            <a:ext cx="6537406" cy="5514848"/>
          </a:xfrm>
        </p:spPr>
        <p:txBody>
          <a:bodyPr/>
          <a:lstStyle/>
          <a:p>
            <a:r>
              <a:rPr lang="en-US" sz="1300" dirty="0"/>
              <a:t>The virtual PE web page contains valuable information on the rationale for offering classes online via videoconferencing. In addition, there are numerous tools to help the FSOs-PE and instructors set up the virtual platform, kick-start the whole process of offering virtual classes, collecting class fees using PayPal, conducting “proctored” testing in a virtual environment, and marketing the classes even during these difficult times.</a:t>
            </a:r>
          </a:p>
          <a:p>
            <a:endParaRPr lang="en-US" sz="1300" dirty="0"/>
          </a:p>
          <a:p>
            <a:r>
              <a:rPr lang="en-US" sz="1300" dirty="0"/>
              <a:t>Even as we open up classes more and more to in-person sessions, FSOs-PE may want to consider continuing to offer some of their classes via videoconferencing. With almost two years of experience, many flotillas are experiencing more students enrolling in virtual classes than they had in face-to-face classes. The virtual class eliminates the commuting requirements for the students and instructors and vastly opens the area from which we can attract students.</a:t>
            </a:r>
          </a:p>
          <a:p>
            <a:endParaRPr lang="en-US" sz="13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Students are now connecting virtually from across the state(s) and are no longer limited to driving distance. Families are taking virtual classes together from the comfort of their homes. And students enjoy the interaction of seeing each other and the instructors on the video screen.</a:t>
            </a:r>
          </a:p>
          <a:p>
            <a:endParaRPr lang="en-US" sz="1300" dirty="0"/>
          </a:p>
          <a:p>
            <a:pPr defTabSz="470359">
              <a:defRPr/>
            </a:pPr>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6</a:t>
            </a:fld>
            <a:endParaRPr lang="en-US"/>
          </a:p>
        </p:txBody>
      </p:sp>
    </p:spTree>
    <p:extLst>
      <p:ext uri="{BB962C8B-B14F-4D97-AF65-F5344CB8AC3E}">
        <p14:creationId xmlns:p14="http://schemas.microsoft.com/office/powerpoint/2010/main" val="294394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359">
              <a:defRPr/>
            </a:pPr>
            <a:r>
              <a:rPr lang="en-US" dirty="0"/>
              <a:t>Completely updated and reorganized the Course Finder to include certificate courses and seminars. This will allow flotillas to advertise all Auxiliary classes they offer. It is now possible to advertise that a class is virtual and not an in-person classroom class.  </a:t>
            </a:r>
          </a:p>
          <a:p>
            <a:pPr defTabSz="470359">
              <a:defRPr/>
            </a:pPr>
            <a:endParaRPr lang="en-US" dirty="0"/>
          </a:p>
          <a:p>
            <a:pPr defTabSz="470359">
              <a:defRPr/>
            </a:pPr>
            <a:r>
              <a:rPr lang="en-US" dirty="0"/>
              <a:t>This site is updated via the Form Warehouse, ANSC Form 7023. As soon as possible the FSO-PE or other officer should populate their classes for the year. It’s essentially free advertising. A lot of the individual states link right back to this page when referring boaters to classes.</a:t>
            </a:r>
          </a:p>
          <a:p>
            <a:pPr defTabSz="470359">
              <a:defRPr/>
            </a:pPr>
            <a:endParaRPr lang="en-US" dirty="0"/>
          </a:p>
          <a:p>
            <a:endParaRPr lang="en-US" sz="25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7</a:t>
            </a:fld>
            <a:endParaRPr lang="en-US"/>
          </a:p>
        </p:txBody>
      </p:sp>
    </p:spTree>
    <p:extLst>
      <p:ext uri="{BB962C8B-B14F-4D97-AF65-F5344CB8AC3E}">
        <p14:creationId xmlns:p14="http://schemas.microsoft.com/office/powerpoint/2010/main" val="371686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46075"/>
            <a:ext cx="4016375" cy="3011488"/>
          </a:xfrm>
        </p:spPr>
      </p:sp>
      <p:sp>
        <p:nvSpPr>
          <p:cNvPr id="3" name="Notes Placeholder 2"/>
          <p:cNvSpPr>
            <a:spLocks noGrp="1"/>
          </p:cNvSpPr>
          <p:nvPr>
            <p:ph type="body" idx="1"/>
          </p:nvPr>
        </p:nvSpPr>
        <p:spPr>
          <a:xfrm>
            <a:off x="428278" y="3505200"/>
            <a:ext cx="6537406" cy="5514848"/>
          </a:xfrm>
        </p:spPr>
        <p:txBody>
          <a:bodyPr/>
          <a:lstStyle/>
          <a:p>
            <a:pPr defTabSz="470359">
              <a:defRPr/>
            </a:pPr>
            <a:r>
              <a:rPr lang="en-US" sz="1300" dirty="0"/>
              <a:t>Referrals are traditionally the best source of new students. The best time to find out about our classes is when boaters are making a boating-related decision. Many service providers can benefit their clients by recommending CGAUX PE Classes.  </a:t>
            </a:r>
          </a:p>
          <a:p>
            <a:pPr defTabSz="470359">
              <a:defRPr/>
            </a:pPr>
            <a:endParaRPr lang="en-US" sz="1300" dirty="0"/>
          </a:p>
          <a:p>
            <a:pPr defTabSz="470359">
              <a:defRPr/>
            </a:pPr>
            <a:r>
              <a:rPr lang="en-US" sz="1300" dirty="0"/>
              <a:t>Building relationships with those vendors can pay off with a steady stream of referrals. And if the relationship is cultivated, it keeps on giving, and it builds upon itself year after year. Formal and informal referrals can be repetitive and cumulative, low cost, and very rewarding.</a:t>
            </a:r>
          </a:p>
          <a:p>
            <a:pPr defTabSz="470359">
              <a:defRPr/>
            </a:pPr>
            <a:endParaRPr lang="en-US" sz="1300" dirty="0"/>
          </a:p>
          <a:p>
            <a:pPr marL="0" marR="0" lvl="0" indent="0" algn="l" defTabSz="470359" rtl="0" eaLnBrk="1" fontAlgn="auto" latinLnBrk="0" hangingPunct="1">
              <a:lnSpc>
                <a:spcPct val="100000"/>
              </a:lnSpc>
              <a:spcBef>
                <a:spcPts val="0"/>
              </a:spcBef>
              <a:spcAft>
                <a:spcPts val="0"/>
              </a:spcAft>
              <a:buClrTx/>
              <a:buSzTx/>
              <a:buFontTx/>
              <a:buNone/>
              <a:tabLst/>
              <a:defRPr/>
            </a:pPr>
            <a:r>
              <a:rPr lang="en-US" sz="1300" dirty="0"/>
              <a:t>A smoothly functioning team of flotilla staff officers can achieve significant results with coordinated teamwork. A clear website, a rich calendar with frequent multiple offerings, active Facebook friends, a targeted video, special interest articles with local community papers, local TV interviews, local radio, boating, fishing hunting programs, and public service ads, all these offer steady opportunities. And, above all, a friction-less signup procedure where a knowledgeable Auxiliarist answers all inquiries personally and quickly, enrolling the inquiring boater seamlessly.</a:t>
            </a:r>
          </a:p>
          <a:p>
            <a:pPr marL="0" marR="0" lvl="0" indent="0" algn="l" defTabSz="470359"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470359" rtl="0" eaLnBrk="1" fontAlgn="auto" latinLnBrk="0" hangingPunct="1">
              <a:lnSpc>
                <a:spcPct val="100000"/>
              </a:lnSpc>
              <a:spcBef>
                <a:spcPts val="0"/>
              </a:spcBef>
              <a:spcAft>
                <a:spcPts val="0"/>
              </a:spcAft>
              <a:buClrTx/>
              <a:buSzTx/>
              <a:buFontTx/>
              <a:buNone/>
              <a:tabLst/>
              <a:defRPr/>
            </a:pPr>
            <a:r>
              <a:rPr lang="en-US" sz="1300" dirty="0"/>
              <a:t>The Public Education Directorate webpage has several good presentations on marketing your PE programs – both Outbound (i.e., PA) and Inbound (i.e., referrals).</a:t>
            </a:r>
          </a:p>
          <a:p>
            <a:pPr defTabSz="470359">
              <a:defRPr/>
            </a:pPr>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8</a:t>
            </a:fld>
            <a:endParaRPr lang="en-US"/>
          </a:p>
        </p:txBody>
      </p:sp>
    </p:spTree>
    <p:extLst>
      <p:ext uri="{BB962C8B-B14F-4D97-AF65-F5344CB8AC3E}">
        <p14:creationId xmlns:p14="http://schemas.microsoft.com/office/powerpoint/2010/main" val="194022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514" y="3733800"/>
            <a:ext cx="6694934" cy="5147311"/>
          </a:xfrm>
        </p:spPr>
        <p:txBody>
          <a:bodyPr/>
          <a:lstStyle/>
          <a:p>
            <a:r>
              <a:rPr lang="en-US" sz="1300" dirty="0"/>
              <a:t>Before this updated program, the Instructor Development course had not been modernized since 2007. A lot has happened during that time to help the Auxiliary instructor perfect their presentation methods. This course – ID2020 – does that. This course is recommended for both initial qualification as well as a refresher for seasoned instructors.</a:t>
            </a:r>
          </a:p>
          <a:p>
            <a:endParaRPr lang="en-US" sz="1300" dirty="0"/>
          </a:p>
          <a:p>
            <a:r>
              <a:rPr lang="en-US" sz="1300" dirty="0"/>
              <a:t>The course has eight units with an emphasis on learning the information through practical application rather than memorizing theoretical instructor material. The units include:</a:t>
            </a:r>
          </a:p>
          <a:p>
            <a:endParaRPr lang="en-US" sz="1300" dirty="0"/>
          </a:p>
          <a:p>
            <a:r>
              <a:rPr lang="en-US" sz="1300" dirty="0"/>
              <a:t>14 instructor competencies</a:t>
            </a:r>
          </a:p>
          <a:p>
            <a:pPr marL="285750" indent="-285750">
              <a:buFont typeface="Arial" panose="020B0604020202020204" pitchFamily="34" charset="0"/>
              <a:buChar char="•"/>
            </a:pPr>
            <a:r>
              <a:rPr lang="en-US" sz="1300" dirty="0"/>
              <a:t>Lesson planning</a:t>
            </a:r>
          </a:p>
          <a:p>
            <a:pPr marL="285750" indent="-285750">
              <a:buFont typeface="Arial" panose="020B0604020202020204" pitchFamily="34" charset="0"/>
              <a:buChar char="•"/>
            </a:pPr>
            <a:r>
              <a:rPr lang="en-US" sz="1300" dirty="0"/>
              <a:t>Using Media Effectively</a:t>
            </a:r>
          </a:p>
          <a:p>
            <a:pPr marL="285750" indent="-285750">
              <a:buFont typeface="Arial" panose="020B0604020202020204" pitchFamily="34" charset="0"/>
              <a:buChar char="•"/>
            </a:pPr>
            <a:r>
              <a:rPr lang="en-US" sz="1300" dirty="0"/>
              <a:t>Effective Communications Skills</a:t>
            </a:r>
          </a:p>
          <a:p>
            <a:pPr marL="285750" indent="-285750">
              <a:buFont typeface="Arial" panose="020B0604020202020204" pitchFamily="34" charset="0"/>
              <a:buChar char="•"/>
            </a:pPr>
            <a:r>
              <a:rPr lang="en-US" sz="1300" dirty="0"/>
              <a:t>Handling Difficult situations</a:t>
            </a:r>
          </a:p>
          <a:p>
            <a:pPr marL="285750" indent="-285750">
              <a:buFont typeface="Arial" panose="020B0604020202020204" pitchFamily="34" charset="0"/>
              <a:buChar char="•"/>
            </a:pPr>
            <a:r>
              <a:rPr lang="en-US" sz="1300" dirty="0"/>
              <a:t>Accommodating all students</a:t>
            </a:r>
          </a:p>
          <a:p>
            <a:pPr marL="285750" indent="-285750">
              <a:buFont typeface="Arial" panose="020B0604020202020204" pitchFamily="34" charset="0"/>
              <a:buChar char="•"/>
            </a:pPr>
            <a:r>
              <a:rPr lang="en-US" sz="1300" dirty="0"/>
              <a:t>Learning with Electronic Technologies</a:t>
            </a:r>
          </a:p>
          <a:p>
            <a:endParaRPr lang="en-US" sz="1300" dirty="0"/>
          </a:p>
          <a:p>
            <a:pPr marL="285750" indent="-285750">
              <a:buFont typeface="Arial" panose="020B0604020202020204" pitchFamily="34" charset="0"/>
              <a:buChar char="•"/>
            </a:pPr>
            <a:r>
              <a:rPr lang="en-US" sz="1300" dirty="0"/>
              <a:t>There are also several appendices:</a:t>
            </a:r>
          </a:p>
          <a:p>
            <a:pPr marL="285750" indent="-285750">
              <a:buFont typeface="Arial" panose="020B0604020202020204" pitchFamily="34" charset="0"/>
              <a:buChar char="•"/>
            </a:pPr>
            <a:r>
              <a:rPr lang="en-US" sz="1300" dirty="0"/>
              <a:t>Instructional equipment</a:t>
            </a:r>
          </a:p>
          <a:p>
            <a:pPr marL="285750" indent="-285750">
              <a:buFont typeface="Arial" panose="020B0604020202020204" pitchFamily="34" charset="0"/>
              <a:buChar char="•"/>
            </a:pPr>
            <a:r>
              <a:rPr lang="en-US" sz="1300" dirty="0"/>
              <a:t>Presentation tips and best practices</a:t>
            </a:r>
          </a:p>
          <a:p>
            <a:pPr marL="285750" indent="-285750">
              <a:buFont typeface="Arial" panose="020B0604020202020204" pitchFamily="34" charset="0"/>
              <a:buChar char="•"/>
            </a:pPr>
            <a:r>
              <a:rPr lang="en-US" sz="1300" dirty="0"/>
              <a:t>The performance qualification standard</a:t>
            </a:r>
          </a:p>
          <a:p>
            <a:endParaRPr lang="en-US" sz="1300" dirty="0"/>
          </a:p>
          <a:p>
            <a:r>
              <a:rPr lang="en-US" sz="1300" dirty="0"/>
              <a:t>It is highly recommended that even seasoned instructors review the ID2020 Student Study Guide and then go to NTC and take the new exam. There’s a lot to be learned this way.</a:t>
            </a:r>
          </a:p>
          <a:p>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9</a:t>
            </a:fld>
            <a:endParaRPr lang="en-US"/>
          </a:p>
        </p:txBody>
      </p:sp>
    </p:spTree>
    <p:extLst>
      <p:ext uri="{BB962C8B-B14F-4D97-AF65-F5344CB8AC3E}">
        <p14:creationId xmlns:p14="http://schemas.microsoft.com/office/powerpoint/2010/main" val="1601276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pic>
        <p:nvPicPr>
          <p:cNvPr id="8" name="Picture 7">
            <a:extLst>
              <a:ext uri="{FF2B5EF4-FFF2-40B4-BE49-F238E27FC236}">
                <a16:creationId xmlns:a16="http://schemas.microsoft.com/office/drawing/2014/main" id="{5BC32115-9795-451E-B5D9-25C5018CC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33628" cy="828060"/>
          </a:xfrm>
          <a:prstGeom prst="rect">
            <a:avLst/>
          </a:prstGeom>
        </p:spPr>
      </p:pic>
      <p:pic>
        <p:nvPicPr>
          <p:cNvPr id="10" name="Picture 9">
            <a:extLst>
              <a:ext uri="{FF2B5EF4-FFF2-40B4-BE49-F238E27FC236}">
                <a16:creationId xmlns:a16="http://schemas.microsoft.com/office/drawing/2014/main" id="{3CBB2C21-E7FF-452F-989C-F80CAB0CA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037079" cy="914400"/>
          </a:xfrm>
          <a:prstGeom prst="rect">
            <a:avLst/>
          </a:prstGeom>
        </p:spPr>
      </p:pic>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 xmlns:a14="http://schemas.microsoft.com/office/drawing/2010/main">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 xmlns:a14="http://schemas.microsoft.com/office/drawing/2010/main">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ow.uscgaux.info/content.php?unit=E-DEPT&amp;category=maxim-awar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auxcen.com/public-educ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ow.uscgaux.info/content.php?unit=E-DEPT&amp;category=nasbla-courses"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ow.uscgaux.info/content.php?unit=E-DEPT&amp;category=pe-course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it.ly/3Io9v5J"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https://auxofficer.cgaux.org/auxoff/index.p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ow.uscgaux.info/content.php?unit=e-de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gaux.org/boatinged/class_finder/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91400" cy="3124200"/>
          </a:xfrm>
        </p:spPr>
        <p:txBody>
          <a:bodyPr/>
          <a:lstStyle/>
          <a:p>
            <a:r>
              <a:rPr lang="en-US" sz="4000" dirty="0">
                <a:solidFill>
                  <a:schemeClr val="accent6"/>
                </a:solidFill>
              </a:rPr>
              <a:t>National </a:t>
            </a:r>
            <a:br>
              <a:rPr lang="en-US" sz="4000" dirty="0">
                <a:solidFill>
                  <a:schemeClr val="accent6"/>
                </a:solidFill>
              </a:rPr>
            </a:br>
            <a:r>
              <a:rPr lang="en-US" sz="4000" dirty="0">
                <a:solidFill>
                  <a:schemeClr val="accent6"/>
                </a:solidFill>
              </a:rPr>
              <a:t>Public Education Directorate </a:t>
            </a:r>
            <a:br>
              <a:rPr lang="en-US" sz="4000" dirty="0">
                <a:solidFill>
                  <a:schemeClr val="accent6"/>
                </a:solidFill>
              </a:rPr>
            </a:br>
            <a:r>
              <a:rPr lang="en-US" sz="4000" dirty="0">
                <a:solidFill>
                  <a:schemeClr val="accent6"/>
                </a:solidFill>
              </a:rPr>
              <a:t>Instructor Workshop 2022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743200"/>
            <a:ext cx="4343400" cy="4290209"/>
          </a:xfrm>
          <a:prstGeom prst="rect">
            <a:avLst/>
          </a:prstGeom>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1</a:t>
            </a:fld>
            <a:endParaRPr lang="en-US" altLang="en-US"/>
          </a:p>
        </p:txBody>
      </p:sp>
      <p:sp>
        <p:nvSpPr>
          <p:cNvPr id="5" name="TextBox 4"/>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2022</a:t>
            </a:r>
          </a:p>
        </p:txBody>
      </p:sp>
    </p:spTree>
    <p:extLst>
      <p:ext uri="{BB962C8B-B14F-4D97-AF65-F5344CB8AC3E}">
        <p14:creationId xmlns:p14="http://schemas.microsoft.com/office/powerpoint/2010/main" val="372054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Development 2020</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10</a:t>
            </a:fld>
            <a:endParaRPr lang="en-US" altLang="en-US" dirty="0"/>
          </a:p>
        </p:txBody>
      </p:sp>
      <p:pic>
        <p:nvPicPr>
          <p:cNvPr id="4" name="Picture 3"/>
          <p:cNvPicPr>
            <a:picLocks noChangeAspect="1"/>
          </p:cNvPicPr>
          <p:nvPr/>
        </p:nvPicPr>
        <p:blipFill>
          <a:blip r:embed="rId3"/>
          <a:stretch>
            <a:fillRect/>
          </a:stretch>
        </p:blipFill>
        <p:spPr>
          <a:xfrm>
            <a:off x="1219200" y="1524000"/>
            <a:ext cx="7696200" cy="3566798"/>
          </a:xfrm>
          <a:prstGeom prst="rect">
            <a:avLst/>
          </a:prstGeom>
        </p:spPr>
      </p:pic>
      <p:sp>
        <p:nvSpPr>
          <p:cNvPr id="8" name="TextBox 7"/>
          <p:cNvSpPr txBox="1"/>
          <p:nvPr/>
        </p:nvSpPr>
        <p:spPr>
          <a:xfrm>
            <a:off x="1676400" y="5486400"/>
            <a:ext cx="7010400" cy="461665"/>
          </a:xfrm>
          <a:prstGeom prst="rect">
            <a:avLst/>
          </a:prstGeom>
          <a:noFill/>
        </p:spPr>
        <p:txBody>
          <a:bodyPr wrap="square" rtlCol="0">
            <a:spAutoFit/>
          </a:bodyPr>
          <a:lstStyle/>
          <a:p>
            <a:pPr algn="ctr"/>
            <a:r>
              <a:rPr lang="en-US" b="1" dirty="0">
                <a:solidFill>
                  <a:schemeClr val="accent6"/>
                </a:solidFill>
                <a:latin typeface="+mj-lt"/>
                <a:ea typeface="+mj-ea"/>
                <a:cs typeface="+mj-cs"/>
              </a:rPr>
              <a:t>Nation-wide Virtual ID2020 Class</a:t>
            </a:r>
          </a:p>
        </p:txBody>
      </p:sp>
    </p:spTree>
    <p:extLst>
      <p:ext uri="{BB962C8B-B14F-4D97-AF65-F5344CB8AC3E}">
        <p14:creationId xmlns:p14="http://schemas.microsoft.com/office/powerpoint/2010/main" val="154673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Maxim Award</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11</a:t>
            </a:fld>
            <a:endParaRPr lang="en-US" altLang="en-US" dirty="0"/>
          </a:p>
        </p:txBody>
      </p:sp>
      <p:sp>
        <p:nvSpPr>
          <p:cNvPr id="6" name="TextBox 5"/>
          <p:cNvSpPr txBox="1"/>
          <p:nvPr/>
        </p:nvSpPr>
        <p:spPr>
          <a:xfrm>
            <a:off x="1616901" y="1295400"/>
            <a:ext cx="7543800" cy="5262979"/>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Designed to:</a:t>
            </a:r>
          </a:p>
          <a:p>
            <a:endParaRPr lang="en-US" sz="28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Motivate instructors</a:t>
            </a:r>
          </a:p>
          <a:p>
            <a:endParaRPr lang="en-US" sz="1600" b="1" dirty="0">
              <a:solidFill>
                <a:schemeClr val="accent6"/>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To achieve excellence in instruction</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Develop innovative methods and training aids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Increase mentorship</a:t>
            </a:r>
          </a:p>
          <a:p>
            <a:pPr marL="457200" indent="-4572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Nominated by flotilla no later than February 28th</a:t>
            </a:r>
          </a:p>
          <a:p>
            <a:endParaRPr lang="en-US" sz="1800" b="1" dirty="0">
              <a:solidFill>
                <a:schemeClr val="accent6"/>
              </a:solidFill>
              <a:latin typeface="Arial" panose="020B0604020202020204" pitchFamily="34" charset="0"/>
              <a:cs typeface="Arial" panose="020B0604020202020204" pitchFamily="34" charset="0"/>
            </a:endParaRPr>
          </a:p>
          <a:p>
            <a:pPr algn="ctr"/>
            <a:r>
              <a:rPr lang="en-US" sz="1600" b="1" dirty="0">
                <a:solidFill>
                  <a:schemeClr val="accent6"/>
                </a:solidFill>
                <a:latin typeface="Arial" panose="020B0604020202020204" pitchFamily="34" charset="0"/>
                <a:cs typeface="Arial" panose="020B0604020202020204" pitchFamily="34" charset="0"/>
                <a:hlinkClick r:id="rId3"/>
              </a:rPr>
              <a:t>http://wow.uscgaux.info/content.php?unit=E-DEPT&amp;category=maxim-award</a:t>
            </a:r>
            <a:endParaRPr lang="en-US" sz="1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50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Maxim Award</a:t>
            </a:r>
          </a:p>
        </p:txBody>
      </p:sp>
      <p:sp>
        <p:nvSpPr>
          <p:cNvPr id="3" name="TextBox 2"/>
          <p:cNvSpPr txBox="1"/>
          <p:nvPr/>
        </p:nvSpPr>
        <p:spPr>
          <a:xfrm>
            <a:off x="5257800" y="1676400"/>
            <a:ext cx="3886200"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National Prize Winner + Auxiliary Commendation Medal</a:t>
            </a: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12</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71600"/>
            <a:ext cx="3543300" cy="2362200"/>
          </a:xfrm>
          <a:prstGeom prst="rect">
            <a:avLst/>
          </a:prstGeom>
          <a:ln>
            <a:solidFill>
              <a:schemeClr val="accent6"/>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62400"/>
            <a:ext cx="3543300" cy="2362200"/>
          </a:xfrm>
          <a:prstGeom prst="rect">
            <a:avLst/>
          </a:prstGeom>
          <a:ln>
            <a:solidFill>
              <a:schemeClr val="accent6"/>
            </a:solidFill>
          </a:ln>
        </p:spPr>
      </p:pic>
      <p:sp>
        <p:nvSpPr>
          <p:cNvPr id="9" name="TextBox 8"/>
          <p:cNvSpPr txBox="1"/>
          <p:nvPr/>
        </p:nvSpPr>
        <p:spPr>
          <a:xfrm>
            <a:off x="1295400" y="4648200"/>
            <a:ext cx="3962400"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Area Prize Winner + Auxiliary Achievement Medal</a:t>
            </a:r>
          </a:p>
        </p:txBody>
      </p:sp>
    </p:spTree>
    <p:extLst>
      <p:ext uri="{BB962C8B-B14F-4D97-AF65-F5344CB8AC3E}">
        <p14:creationId xmlns:p14="http://schemas.microsoft.com/office/powerpoint/2010/main" val="164417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Boat America</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13</a:t>
            </a:fld>
            <a:endParaRPr lang="en-US" altLang="en-US" dirty="0"/>
          </a:p>
        </p:txBody>
      </p:sp>
      <p:sp>
        <p:nvSpPr>
          <p:cNvPr id="6" name="TextBox 5"/>
          <p:cNvSpPr txBox="1"/>
          <p:nvPr/>
        </p:nvSpPr>
        <p:spPr>
          <a:xfrm>
            <a:off x="1600200" y="1371600"/>
            <a:ext cx="4953000" cy="317009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Boat America offered as NASBLA approved certificate course</a:t>
            </a:r>
          </a:p>
          <a:p>
            <a:pPr marL="457200" indent="-4572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Order from AUXCEN (Shop Auxiliary) </a:t>
            </a:r>
          </a:p>
          <a:p>
            <a:pPr marL="457200" indent="-4572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algn="ctr"/>
            <a:r>
              <a:rPr lang="en-US" sz="1800" b="1" dirty="0">
                <a:solidFill>
                  <a:schemeClr val="accent6"/>
                </a:solidFill>
                <a:latin typeface="Arial" panose="020B0604020202020204" pitchFamily="34" charset="0"/>
                <a:cs typeface="Arial" panose="020B0604020202020204" pitchFamily="34" charset="0"/>
                <a:hlinkClick r:id="rId3"/>
              </a:rPr>
              <a:t>https://auxcen.com/public-education/</a:t>
            </a:r>
            <a:r>
              <a:rPr lang="en-US" sz="2800" b="1" dirty="0">
                <a:solidFill>
                  <a:schemeClr val="accent6"/>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524000"/>
            <a:ext cx="1857375" cy="2457450"/>
          </a:xfrm>
          <a:prstGeom prst="rect">
            <a:avLst/>
          </a:prstGeom>
        </p:spPr>
      </p:pic>
      <p:sp>
        <p:nvSpPr>
          <p:cNvPr id="7" name="TextBox 6">
            <a:extLst>
              <a:ext uri="{FF2B5EF4-FFF2-40B4-BE49-F238E27FC236}">
                <a16:creationId xmlns:a16="http://schemas.microsoft.com/office/drawing/2014/main" id="{0DF7576D-7A62-4E2E-8A2C-4EED0A8B517A}"/>
              </a:ext>
            </a:extLst>
          </p:cNvPr>
          <p:cNvSpPr txBox="1"/>
          <p:nvPr/>
        </p:nvSpPr>
        <p:spPr>
          <a:xfrm>
            <a:off x="1676400" y="4876800"/>
            <a:ext cx="7467600" cy="1815882"/>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Find the slides with instructor notes and the state supplement slides at:</a:t>
            </a:r>
          </a:p>
          <a:p>
            <a:r>
              <a:rPr lang="en-US" sz="2800" b="1" dirty="0">
                <a:solidFill>
                  <a:schemeClr val="accent6"/>
                </a:solidFill>
                <a:latin typeface="Arial" panose="020B0604020202020204" pitchFamily="34" charset="0"/>
                <a:cs typeface="Arial" panose="020B0604020202020204" pitchFamily="34" charset="0"/>
                <a:hlinkClick r:id="rId5"/>
              </a:rPr>
              <a:t>http://wow.uscgaux.info/content.php?unit=E-DEPT&amp;category=nasbla-courses</a:t>
            </a:r>
            <a:endParaRPr lang="en-US"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7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Spanish Language Classes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14</a:t>
            </a:fld>
            <a:endParaRPr lang="en-US" altLang="en-US" dirty="0"/>
          </a:p>
        </p:txBody>
      </p:sp>
      <p:sp>
        <p:nvSpPr>
          <p:cNvPr id="6" name="TextBox 5"/>
          <p:cNvSpPr txBox="1"/>
          <p:nvPr/>
        </p:nvSpPr>
        <p:spPr>
          <a:xfrm>
            <a:off x="1447800" y="1447800"/>
            <a:ext cx="4724400" cy="4678204"/>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Spanish-speaking boaters:</a:t>
            </a:r>
          </a:p>
          <a:p>
            <a:endParaRPr lang="en-US" sz="1000" b="1" dirty="0">
              <a:solidFill>
                <a:schemeClr val="accent6"/>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Represent fast-growing boat buyers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Emerging market of first-time boat buyers</a:t>
            </a:r>
          </a:p>
          <a:p>
            <a:endParaRPr lang="en-US" sz="20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Under-served boating education market</a:t>
            </a:r>
          </a:p>
          <a:p>
            <a:endParaRPr lang="en-US" sz="16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6324">
            <a:off x="6137344" y="1453287"/>
            <a:ext cx="2799543" cy="2046047"/>
          </a:xfrm>
          <a:prstGeom prst="rect">
            <a:avLst/>
          </a:prstGeom>
          <a:ln>
            <a:solidFill>
              <a:schemeClr val="accent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08167">
            <a:off x="5855321" y="3750712"/>
            <a:ext cx="3095625" cy="2320040"/>
          </a:xfrm>
          <a:prstGeom prst="rect">
            <a:avLst/>
          </a:prstGeom>
        </p:spPr>
      </p:pic>
      <p:sp>
        <p:nvSpPr>
          <p:cNvPr id="8" name="TextBox 7">
            <a:extLst>
              <a:ext uri="{FF2B5EF4-FFF2-40B4-BE49-F238E27FC236}">
                <a16:creationId xmlns:a16="http://schemas.microsoft.com/office/drawing/2014/main" id="{4C281203-B8A7-45CF-B767-923A97893D78}"/>
              </a:ext>
            </a:extLst>
          </p:cNvPr>
          <p:cNvSpPr txBox="1"/>
          <p:nvPr/>
        </p:nvSpPr>
        <p:spPr>
          <a:xfrm>
            <a:off x="990600" y="6324600"/>
            <a:ext cx="75438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hlinkClick r:id="rId5"/>
              </a:rPr>
              <a:t>http://wow.uscgaux.info/content.php?unit=E-DEPT&amp;category=pe-courses</a:t>
            </a:r>
            <a:endParaRPr lang="en-US" sz="1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08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Spanish Language Classes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15</a:t>
            </a:fld>
            <a:endParaRPr lang="en-US" altLang="en-US" dirty="0"/>
          </a:p>
        </p:txBody>
      </p:sp>
      <p:sp>
        <p:nvSpPr>
          <p:cNvPr id="6" name="TextBox 5"/>
          <p:cNvSpPr txBox="1"/>
          <p:nvPr/>
        </p:nvSpPr>
        <p:spPr>
          <a:xfrm>
            <a:off x="1752600" y="1676400"/>
            <a:ext cx="7010400"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All slides, instructor notes, and exams in Spanish - books are offered only in English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124200"/>
            <a:ext cx="4800600" cy="3594587"/>
          </a:xfrm>
          <a:prstGeom prst="rect">
            <a:avLst/>
          </a:prstGeom>
        </p:spPr>
      </p:pic>
    </p:spTree>
    <p:extLst>
      <p:ext uri="{BB962C8B-B14F-4D97-AF65-F5344CB8AC3E}">
        <p14:creationId xmlns:p14="http://schemas.microsoft.com/office/powerpoint/2010/main" val="363791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391400" cy="1143000"/>
          </a:xfrm>
        </p:spPr>
        <p:txBody>
          <a:bodyPr/>
          <a:lstStyle/>
          <a:p>
            <a:r>
              <a:rPr lang="en-US" sz="4000" b="1" dirty="0">
                <a:solidFill>
                  <a:schemeClr val="accent6"/>
                </a:solidFill>
                <a:latin typeface="Arial" panose="020B0604020202020204" pitchFamily="34" charset="0"/>
                <a:cs typeface="Arial" panose="020B0604020202020204" pitchFamily="34" charset="0"/>
              </a:rPr>
              <a:t>I’m the Flotilla Staff Officer-Public Education, Now What?</a:t>
            </a:r>
            <a:endParaRPr lang="en-US" sz="4000" dirty="0">
              <a:solidFill>
                <a:schemeClr val="accent6"/>
              </a:solidFill>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16</a:t>
            </a:fld>
            <a:endParaRPr lang="en-US" altLang="en-US" dirty="0"/>
          </a:p>
        </p:txBody>
      </p:sp>
      <p:pic>
        <p:nvPicPr>
          <p:cNvPr id="7" name="Picture 6">
            <a:extLst>
              <a:ext uri="{FF2B5EF4-FFF2-40B4-BE49-F238E27FC236}">
                <a16:creationId xmlns:a16="http://schemas.microsoft.com/office/drawing/2014/main" id="{3C577011-8609-40B3-B9A0-2444BD71B15B}"/>
              </a:ext>
            </a:extLst>
          </p:cNvPr>
          <p:cNvPicPr>
            <a:picLocks noChangeAspect="1"/>
          </p:cNvPicPr>
          <p:nvPr/>
        </p:nvPicPr>
        <p:blipFill>
          <a:blip r:embed="rId3"/>
          <a:stretch>
            <a:fillRect/>
          </a:stretch>
        </p:blipFill>
        <p:spPr>
          <a:xfrm>
            <a:off x="1219200" y="2362200"/>
            <a:ext cx="7486537" cy="2133785"/>
          </a:xfrm>
          <a:prstGeom prst="rect">
            <a:avLst/>
          </a:prstGeom>
        </p:spPr>
      </p:pic>
      <p:sp>
        <p:nvSpPr>
          <p:cNvPr id="9" name="TextBox 8">
            <a:extLst>
              <a:ext uri="{FF2B5EF4-FFF2-40B4-BE49-F238E27FC236}">
                <a16:creationId xmlns:a16="http://schemas.microsoft.com/office/drawing/2014/main" id="{160E1A99-817D-4A46-AC27-E59A55FDEFF9}"/>
              </a:ext>
            </a:extLst>
          </p:cNvPr>
          <p:cNvSpPr txBox="1"/>
          <p:nvPr/>
        </p:nvSpPr>
        <p:spPr>
          <a:xfrm>
            <a:off x="2286000" y="5181600"/>
            <a:ext cx="6248400" cy="461665"/>
          </a:xfrm>
          <a:prstGeom prst="rect">
            <a:avLst/>
          </a:prstGeom>
          <a:noFill/>
        </p:spPr>
        <p:txBody>
          <a:bodyPr wrap="square">
            <a:spAutoFit/>
          </a:bodyPr>
          <a:lstStyle/>
          <a:p>
            <a:pPr algn="ctr"/>
            <a:r>
              <a:rPr lang="en-US" b="1" dirty="0">
                <a:solidFill>
                  <a:schemeClr val="accent6"/>
                </a:solidFill>
                <a:latin typeface="Arial" panose="020B0604020202020204" pitchFamily="34" charset="0"/>
                <a:cs typeface="Arial" panose="020B0604020202020204" pitchFamily="34" charset="0"/>
              </a:rPr>
              <a:t>Available on the E-Directorate Website</a:t>
            </a:r>
          </a:p>
        </p:txBody>
      </p:sp>
    </p:spTree>
    <p:extLst>
      <p:ext uri="{BB962C8B-B14F-4D97-AF65-F5344CB8AC3E}">
        <p14:creationId xmlns:p14="http://schemas.microsoft.com/office/powerpoint/2010/main" val="316601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391400" cy="1143000"/>
          </a:xfrm>
        </p:spPr>
        <p:txBody>
          <a:bodyPr/>
          <a:lstStyle/>
          <a:p>
            <a:r>
              <a:rPr lang="en-US" sz="4000" b="1" dirty="0">
                <a:solidFill>
                  <a:schemeClr val="accent6"/>
                </a:solidFill>
                <a:latin typeface="Arial" panose="020B0604020202020204" pitchFamily="34" charset="0"/>
                <a:cs typeface="Arial" panose="020B0604020202020204" pitchFamily="34" charset="0"/>
              </a:rPr>
              <a:t>I’m the Flotilla Staff Officer-Public Education, Now What?</a:t>
            </a:r>
            <a:endParaRPr lang="en-US" sz="4000" dirty="0">
              <a:solidFill>
                <a:schemeClr val="accent6"/>
              </a:solidFill>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17</a:t>
            </a:fld>
            <a:endParaRPr lang="en-US" altLang="en-US" dirty="0"/>
          </a:p>
        </p:txBody>
      </p:sp>
      <p:sp>
        <p:nvSpPr>
          <p:cNvPr id="8" name="TextBox 7">
            <a:extLst>
              <a:ext uri="{FF2B5EF4-FFF2-40B4-BE49-F238E27FC236}">
                <a16:creationId xmlns:a16="http://schemas.microsoft.com/office/drawing/2014/main" id="{42C342F7-4E99-4E67-946D-E01EF3070275}"/>
              </a:ext>
            </a:extLst>
          </p:cNvPr>
          <p:cNvSpPr txBox="1"/>
          <p:nvPr/>
        </p:nvSpPr>
        <p:spPr>
          <a:xfrm>
            <a:off x="1295400" y="2590800"/>
            <a:ext cx="7543800"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FSO-PE - Public Education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Exercise staff responsibility and supervision over all matters pertaining to the public education program, which includes the scheduling, organization and conduct of flotilla public education activities; and keep flotilla members informed of all developments in the program. Unless otherwise directed, you are to schedule qualified Auxiliarists to perform specific activities in support of the public education program. The schedule must include a specified time and place for the activity. Maintain close liaison with the Division Public Education Staff Officer (SO-PE) in order to implement the public education programs established for nation-wide, district-wide and division-wide use. Coordinate and cooperate with the Flotilla Member Training Officer (FSO-MT) to increase the number of qualified instructors. Maintain a close contact with flotilla instructors to encourage increased activity, and maintenance of uniformly high standards. Forward to the SO-PE such methods, training aid, course materials, or other educational tools developed within the flotilla that may have division-wide application. </a:t>
            </a:r>
          </a:p>
        </p:txBody>
      </p:sp>
      <p:sp>
        <p:nvSpPr>
          <p:cNvPr id="6" name="TextBox 5">
            <a:extLst>
              <a:ext uri="{FF2B5EF4-FFF2-40B4-BE49-F238E27FC236}">
                <a16:creationId xmlns:a16="http://schemas.microsoft.com/office/drawing/2014/main" id="{2A13BD01-62B6-431A-85E3-7EF410A1A506}"/>
              </a:ext>
            </a:extLst>
          </p:cNvPr>
          <p:cNvSpPr txBox="1"/>
          <p:nvPr/>
        </p:nvSpPr>
        <p:spPr>
          <a:xfrm>
            <a:off x="1524000" y="1752600"/>
            <a:ext cx="73914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chemeClr val="accent6"/>
                </a:solidFill>
                <a:latin typeface="Arial" panose="020B0604020202020204" pitchFamily="34" charset="0"/>
                <a:ea typeface="+mj-ea"/>
                <a:cs typeface="Arial" panose="020B0604020202020204" pitchFamily="34" charset="0"/>
              </a:rPr>
              <a:t>General FSO-PE Job Description</a:t>
            </a:r>
          </a:p>
        </p:txBody>
      </p:sp>
    </p:spTree>
    <p:extLst>
      <p:ext uri="{BB962C8B-B14F-4D97-AF65-F5344CB8AC3E}">
        <p14:creationId xmlns:p14="http://schemas.microsoft.com/office/powerpoint/2010/main" val="13464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Currency Maintenance</a:t>
            </a:r>
          </a:p>
        </p:txBody>
      </p:sp>
      <p:sp>
        <p:nvSpPr>
          <p:cNvPr id="3" name="TextBox 2"/>
          <p:cNvSpPr txBox="1"/>
          <p:nvPr/>
        </p:nvSpPr>
        <p:spPr>
          <a:xfrm>
            <a:off x="1524000" y="1676400"/>
            <a:ext cx="7391400" cy="4955203"/>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2020 COVID-19 “shutdown” – all instructor currency maintenance waived</a:t>
            </a:r>
          </a:p>
          <a:p>
            <a:pPr marL="342900" indent="-3429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2022 Instructors must meet standard currency maintenance requirements</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Virtual</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In-person where permitted</a:t>
            </a:r>
          </a:p>
          <a:p>
            <a:pPr marL="800100" lvl="1"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Missed 2021 Required Workshop?</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Missed 2021 Required Instructor Hours?</a:t>
            </a: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18</a:t>
            </a:fld>
            <a:endParaRPr lang="en-US" altLang="en-US" dirty="0"/>
          </a:p>
        </p:txBody>
      </p:sp>
    </p:spTree>
    <p:extLst>
      <p:ext uri="{BB962C8B-B14F-4D97-AF65-F5344CB8AC3E}">
        <p14:creationId xmlns:p14="http://schemas.microsoft.com/office/powerpoint/2010/main" val="260157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Uniforms</a:t>
            </a:r>
          </a:p>
        </p:txBody>
      </p:sp>
      <p:sp>
        <p:nvSpPr>
          <p:cNvPr id="3" name="TextBox 2"/>
          <p:cNvSpPr txBox="1"/>
          <p:nvPr/>
        </p:nvSpPr>
        <p:spPr>
          <a:xfrm>
            <a:off x="1447800" y="1219200"/>
            <a:ext cx="5410200" cy="6063198"/>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The Auxiliary Manual, Chapter 10, Section A.4 lists uniforms appropriate for the classroom. They include: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Tropical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Winter Dress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Service Dress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Auxiliary Blue Blazer Outfit  </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See the uniform information available in the Human Resources Website under Auxiliary Uniforms</a:t>
            </a:r>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19</a:t>
            </a:fld>
            <a:endParaRPr lang="en-US" altLang="en-US" dirty="0"/>
          </a:p>
        </p:txBody>
      </p:sp>
      <p:pic>
        <p:nvPicPr>
          <p:cNvPr id="6" name="Picture 5">
            <a:extLst>
              <a:ext uri="{FF2B5EF4-FFF2-40B4-BE49-F238E27FC236}">
                <a16:creationId xmlns:a16="http://schemas.microsoft.com/office/drawing/2014/main" id="{75365344-8AE5-4A78-A5B4-EA131AEDE85E}"/>
              </a:ext>
            </a:extLst>
          </p:cNvPr>
          <p:cNvPicPr>
            <a:picLocks noChangeAspect="1"/>
          </p:cNvPicPr>
          <p:nvPr/>
        </p:nvPicPr>
        <p:blipFill>
          <a:blip r:embed="rId3"/>
          <a:stretch>
            <a:fillRect/>
          </a:stretch>
        </p:blipFill>
        <p:spPr>
          <a:xfrm>
            <a:off x="6705600" y="1371600"/>
            <a:ext cx="2221609" cy="3675962"/>
          </a:xfrm>
          <a:prstGeom prst="rect">
            <a:avLst/>
          </a:prstGeom>
        </p:spPr>
      </p:pic>
    </p:spTree>
    <p:extLst>
      <p:ext uri="{BB962C8B-B14F-4D97-AF65-F5344CB8AC3E}">
        <p14:creationId xmlns:p14="http://schemas.microsoft.com/office/powerpoint/2010/main" val="174872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685800"/>
          </a:xfrm>
        </p:spPr>
        <p:txBody>
          <a:bodyPr/>
          <a:lstStyle/>
          <a:p>
            <a:r>
              <a:rPr lang="en-US" sz="4000" dirty="0">
                <a:solidFill>
                  <a:schemeClr val="accent6"/>
                </a:solidFill>
              </a:rPr>
              <a:t>Welcome</a:t>
            </a:r>
          </a:p>
        </p:txBody>
      </p:sp>
      <p:sp>
        <p:nvSpPr>
          <p:cNvPr id="3" name="TextBox 2"/>
          <p:cNvSpPr txBox="1"/>
          <p:nvPr/>
        </p:nvSpPr>
        <p:spPr>
          <a:xfrm>
            <a:off x="1524000" y="1066800"/>
            <a:ext cx="7467600" cy="6586418"/>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Key Points:</a:t>
            </a:r>
          </a:p>
          <a:p>
            <a:endParaRPr lang="en-US" sz="10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E-Directorate Website Navigation</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Virtual Classes via Videoconferencing</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RBS Committees - Marketing PE Classes</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Instructor Development 2020</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Maxim Award</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Boat America</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Spanish Language Classes</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How-to for a PE Officer</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Recertifying after REYR</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Uniforms</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What’s New</a:t>
            </a:r>
          </a:p>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a:t>
            </a:fld>
            <a:endParaRPr lang="en-US" altLang="en-US"/>
          </a:p>
        </p:txBody>
      </p:sp>
    </p:spTree>
    <p:extLst>
      <p:ext uri="{BB962C8B-B14F-4D97-AF65-F5344CB8AC3E}">
        <p14:creationId xmlns:p14="http://schemas.microsoft.com/office/powerpoint/2010/main" val="22398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Uniforms – Alternative Work Uniform (AWU)</a:t>
            </a:r>
          </a:p>
        </p:txBody>
      </p:sp>
      <p:sp>
        <p:nvSpPr>
          <p:cNvPr id="3" name="TextBox 2"/>
          <p:cNvSpPr txBox="1"/>
          <p:nvPr/>
        </p:nvSpPr>
        <p:spPr>
          <a:xfrm>
            <a:off x="1524000" y="1447800"/>
            <a:ext cx="7467600"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The Chief Director’s Standard Operating Procedure - September 2021.</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Authorizes the AWU for PE Classes</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Currently in the evaluation process</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Available on the Chief Director’s web page under SOPs.</a:t>
            </a:r>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20</a:t>
            </a:fld>
            <a:endParaRPr lang="en-US" altLang="en-US" dirty="0"/>
          </a:p>
        </p:txBody>
      </p:sp>
      <p:pic>
        <p:nvPicPr>
          <p:cNvPr id="6" name="Picture 5">
            <a:extLst>
              <a:ext uri="{FF2B5EF4-FFF2-40B4-BE49-F238E27FC236}">
                <a16:creationId xmlns:a16="http://schemas.microsoft.com/office/drawing/2014/main" id="{D1D1524F-7DEE-40A1-84FE-27A22A84E32B}"/>
              </a:ext>
            </a:extLst>
          </p:cNvPr>
          <p:cNvPicPr>
            <a:picLocks noChangeAspect="1"/>
          </p:cNvPicPr>
          <p:nvPr/>
        </p:nvPicPr>
        <p:blipFill>
          <a:blip r:embed="rId3"/>
          <a:stretch>
            <a:fillRect/>
          </a:stretch>
        </p:blipFill>
        <p:spPr>
          <a:xfrm>
            <a:off x="2743200" y="4221126"/>
            <a:ext cx="3657600" cy="2636874"/>
          </a:xfrm>
          <a:prstGeom prst="rect">
            <a:avLst/>
          </a:prstGeom>
        </p:spPr>
      </p:pic>
    </p:spTree>
    <p:extLst>
      <p:ext uri="{BB962C8B-B14F-4D97-AF65-F5344CB8AC3E}">
        <p14:creationId xmlns:p14="http://schemas.microsoft.com/office/powerpoint/2010/main" val="188830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New Material to Cover in Class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21</a:t>
            </a:fld>
            <a:endParaRPr lang="en-US" altLang="en-US" dirty="0"/>
          </a:p>
        </p:txBody>
      </p:sp>
      <p:sp>
        <p:nvSpPr>
          <p:cNvPr id="6" name="TextBox 5"/>
          <p:cNvSpPr txBox="1"/>
          <p:nvPr/>
        </p:nvSpPr>
        <p:spPr>
          <a:xfrm>
            <a:off x="1447800" y="1600200"/>
            <a:ext cx="7543800" cy="1200329"/>
          </a:xfrm>
          <a:prstGeom prst="rect">
            <a:avLst/>
          </a:prstGeom>
          <a:noFill/>
        </p:spPr>
        <p:txBody>
          <a:bodyPr wrap="square" rtlCol="0">
            <a:spAutoFit/>
          </a:bodyPr>
          <a:lstStyle/>
          <a:p>
            <a:r>
              <a:rPr lang="en-US" b="1" dirty="0">
                <a:solidFill>
                  <a:srgbClr val="2D2DB9"/>
                </a:solidFill>
                <a:latin typeface="Arial" panose="020B0604020202020204" pitchFamily="34" charset="0"/>
                <a:ea typeface="+mj-ea"/>
                <a:cs typeface="Arial" panose="020B0604020202020204" pitchFamily="34" charset="0"/>
              </a:rPr>
              <a:t>Federal Law Change </a:t>
            </a:r>
            <a:br>
              <a:rPr lang="en-US" b="1" dirty="0">
                <a:solidFill>
                  <a:srgbClr val="2D2DB9"/>
                </a:solidFill>
                <a:latin typeface="Arial" panose="020B0604020202020204" pitchFamily="34" charset="0"/>
                <a:ea typeface="+mj-ea"/>
                <a:cs typeface="Arial" panose="020B0604020202020204" pitchFamily="34" charset="0"/>
              </a:rPr>
            </a:br>
            <a:r>
              <a:rPr lang="en-US" b="1" dirty="0">
                <a:solidFill>
                  <a:srgbClr val="2D2DB9"/>
                </a:solidFill>
                <a:latin typeface="Arial" panose="020B0604020202020204" pitchFamily="34" charset="0"/>
                <a:ea typeface="+mj-ea"/>
                <a:cs typeface="Arial" panose="020B0604020202020204" pitchFamily="34" charset="0"/>
              </a:rPr>
              <a:t>Effective: April 20, 2022</a:t>
            </a:r>
            <a:br>
              <a:rPr lang="en-US" b="1" dirty="0">
                <a:solidFill>
                  <a:srgbClr val="2D2DB9"/>
                </a:solidFill>
                <a:latin typeface="Arial" panose="020B0604020202020204" pitchFamily="34" charset="0"/>
                <a:ea typeface="+mj-ea"/>
                <a:cs typeface="Arial" panose="020B0604020202020204" pitchFamily="34" charset="0"/>
              </a:rPr>
            </a:br>
            <a:r>
              <a:rPr lang="en-US" b="1" dirty="0">
                <a:solidFill>
                  <a:srgbClr val="2D2DB9"/>
                </a:solidFill>
                <a:latin typeface="Arial" panose="020B0604020202020204" pitchFamily="34" charset="0"/>
                <a:ea typeface="+mj-ea"/>
                <a:cs typeface="Arial" panose="020B0604020202020204" pitchFamily="34" charset="0"/>
              </a:rPr>
              <a:t>Fire Extinguisher Expiration Dates</a:t>
            </a:r>
            <a:endParaRPr lang="en-US" sz="2800" b="1" dirty="0">
              <a:solidFill>
                <a:schemeClr val="accent6"/>
              </a:solidFill>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2DC89026-A77E-4693-8A3D-C365DA408E1A}"/>
              </a:ext>
            </a:extLst>
          </p:cNvPr>
          <p:cNvPicPr>
            <a:picLocks noChangeAspect="1"/>
          </p:cNvPicPr>
          <p:nvPr/>
        </p:nvPicPr>
        <p:blipFill>
          <a:blip r:embed="rId3"/>
          <a:stretch>
            <a:fillRect/>
          </a:stretch>
        </p:blipFill>
        <p:spPr>
          <a:xfrm>
            <a:off x="1981200" y="3200400"/>
            <a:ext cx="2653845" cy="2514600"/>
          </a:xfrm>
          <a:prstGeom prst="rect">
            <a:avLst/>
          </a:prstGeom>
          <a:ln>
            <a:solidFill>
              <a:srgbClr val="002060"/>
            </a:solidFill>
          </a:ln>
        </p:spPr>
      </p:pic>
      <p:pic>
        <p:nvPicPr>
          <p:cNvPr id="7" name="Picture 6">
            <a:extLst>
              <a:ext uri="{FF2B5EF4-FFF2-40B4-BE49-F238E27FC236}">
                <a16:creationId xmlns:a16="http://schemas.microsoft.com/office/drawing/2014/main" id="{B04C7E64-9C4E-4702-AD22-E636B3BFA72F}"/>
              </a:ext>
            </a:extLst>
          </p:cNvPr>
          <p:cNvPicPr>
            <a:picLocks noChangeAspect="1"/>
          </p:cNvPicPr>
          <p:nvPr/>
        </p:nvPicPr>
        <p:blipFill>
          <a:blip r:embed="rId4"/>
          <a:stretch>
            <a:fillRect/>
          </a:stretch>
        </p:blipFill>
        <p:spPr>
          <a:xfrm>
            <a:off x="5486400" y="3276599"/>
            <a:ext cx="2057400" cy="2381765"/>
          </a:xfrm>
          <a:prstGeom prst="rect">
            <a:avLst/>
          </a:prstGeom>
          <a:ln>
            <a:solidFill>
              <a:srgbClr val="002060"/>
            </a:solidFill>
          </a:ln>
        </p:spPr>
      </p:pic>
    </p:spTree>
    <p:extLst>
      <p:ext uri="{BB962C8B-B14F-4D97-AF65-F5344CB8AC3E}">
        <p14:creationId xmlns:p14="http://schemas.microsoft.com/office/powerpoint/2010/main" val="376919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Fire Extinguishers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22</a:t>
            </a:fld>
            <a:endParaRPr lang="en-US" altLang="en-US" dirty="0"/>
          </a:p>
        </p:txBody>
      </p:sp>
      <p:pic>
        <p:nvPicPr>
          <p:cNvPr id="9" name="Picture 8">
            <a:extLst>
              <a:ext uri="{FF2B5EF4-FFF2-40B4-BE49-F238E27FC236}">
                <a16:creationId xmlns:a16="http://schemas.microsoft.com/office/drawing/2014/main" id="{A0F80C5F-5A7A-487C-9D03-0468C46D1C73}"/>
              </a:ext>
            </a:extLst>
          </p:cNvPr>
          <p:cNvPicPr>
            <a:picLocks noChangeAspect="1"/>
          </p:cNvPicPr>
          <p:nvPr/>
        </p:nvPicPr>
        <p:blipFill>
          <a:blip r:embed="rId3"/>
          <a:stretch>
            <a:fillRect/>
          </a:stretch>
        </p:blipFill>
        <p:spPr>
          <a:xfrm>
            <a:off x="1828800" y="1143000"/>
            <a:ext cx="3826802" cy="4983148"/>
          </a:xfrm>
          <a:prstGeom prst="rect">
            <a:avLst/>
          </a:prstGeom>
        </p:spPr>
      </p:pic>
      <p:sp>
        <p:nvSpPr>
          <p:cNvPr id="10" name="TextBox 9">
            <a:extLst>
              <a:ext uri="{FF2B5EF4-FFF2-40B4-BE49-F238E27FC236}">
                <a16:creationId xmlns:a16="http://schemas.microsoft.com/office/drawing/2014/main" id="{8BF69D3B-5E17-487A-BA14-AC4D799A607B}"/>
              </a:ext>
            </a:extLst>
          </p:cNvPr>
          <p:cNvSpPr txBox="1"/>
          <p:nvPr/>
        </p:nvSpPr>
        <p:spPr>
          <a:xfrm>
            <a:off x="5791200" y="2057400"/>
            <a:ext cx="3200400" cy="830997"/>
          </a:xfrm>
          <a:prstGeom prst="rect">
            <a:avLst/>
          </a:prstGeom>
          <a:noFill/>
        </p:spPr>
        <p:txBody>
          <a:bodyPr wrap="square" rtlCol="0">
            <a:spAutoFit/>
          </a:bodyPr>
          <a:lstStyle/>
          <a:p>
            <a:r>
              <a:rPr lang="en-US" b="1" dirty="0">
                <a:solidFill>
                  <a:schemeClr val="accent6"/>
                </a:solidFill>
                <a:latin typeface="+mj-lt"/>
                <a:ea typeface="+mj-ea"/>
                <a:cs typeface="+mj-cs"/>
              </a:rPr>
              <a:t>Excellent FAQ at:</a:t>
            </a:r>
          </a:p>
          <a:p>
            <a:r>
              <a:rPr lang="en-US" dirty="0">
                <a:hlinkClick r:id="rId4"/>
              </a:rPr>
              <a:t>https://bit.ly/3Io9v5J</a:t>
            </a:r>
            <a:endParaRPr lang="en-US" dirty="0"/>
          </a:p>
        </p:txBody>
      </p:sp>
    </p:spTree>
    <p:extLst>
      <p:ext uri="{BB962C8B-B14F-4D97-AF65-F5344CB8AC3E}">
        <p14:creationId xmlns:p14="http://schemas.microsoft.com/office/powerpoint/2010/main" val="373833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New Material to Cover in Class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23</a:t>
            </a:fld>
            <a:endParaRPr lang="en-US" altLang="en-US" dirty="0"/>
          </a:p>
        </p:txBody>
      </p:sp>
      <p:sp>
        <p:nvSpPr>
          <p:cNvPr id="6" name="TextBox 5"/>
          <p:cNvSpPr txBox="1"/>
          <p:nvPr/>
        </p:nvSpPr>
        <p:spPr>
          <a:xfrm>
            <a:off x="1447800" y="1600200"/>
            <a:ext cx="7543800" cy="1569660"/>
          </a:xfrm>
          <a:prstGeom prst="rect">
            <a:avLst/>
          </a:prstGeom>
          <a:noFill/>
        </p:spPr>
        <p:txBody>
          <a:bodyPr wrap="square" rtlCol="0">
            <a:spAutoFit/>
          </a:bodyPr>
          <a:lstStyle/>
          <a:p>
            <a:r>
              <a:rPr lang="en-US" b="1" dirty="0">
                <a:solidFill>
                  <a:srgbClr val="2D2DB9"/>
                </a:solidFill>
                <a:latin typeface="Arial" panose="020B0604020202020204" pitchFamily="34" charset="0"/>
                <a:ea typeface="+mj-ea"/>
                <a:cs typeface="Arial" panose="020B0604020202020204" pitchFamily="34" charset="0"/>
              </a:rPr>
              <a:t>Federal Law Change </a:t>
            </a:r>
            <a:br>
              <a:rPr lang="en-US" b="1" dirty="0">
                <a:solidFill>
                  <a:srgbClr val="2D2DB9"/>
                </a:solidFill>
                <a:latin typeface="Arial" panose="020B0604020202020204" pitchFamily="34" charset="0"/>
                <a:ea typeface="+mj-ea"/>
                <a:cs typeface="Arial" panose="020B0604020202020204" pitchFamily="34" charset="0"/>
              </a:rPr>
            </a:br>
            <a:r>
              <a:rPr lang="en-US" b="1" dirty="0">
                <a:solidFill>
                  <a:srgbClr val="2D2DB9"/>
                </a:solidFill>
                <a:latin typeface="Arial" panose="020B0604020202020204" pitchFamily="34" charset="0"/>
                <a:ea typeface="+mj-ea"/>
                <a:cs typeface="Arial" panose="020B0604020202020204" pitchFamily="34" charset="0"/>
              </a:rPr>
              <a:t>Effective: April 1, 2021</a:t>
            </a:r>
            <a:br>
              <a:rPr lang="en-US" b="1" dirty="0">
                <a:solidFill>
                  <a:srgbClr val="2D2DB9"/>
                </a:solidFill>
                <a:latin typeface="Arial" panose="020B0604020202020204" pitchFamily="34" charset="0"/>
                <a:ea typeface="+mj-ea"/>
                <a:cs typeface="Arial" panose="020B0604020202020204" pitchFamily="34" charset="0"/>
              </a:rPr>
            </a:br>
            <a:r>
              <a:rPr lang="en-US" b="1" dirty="0">
                <a:solidFill>
                  <a:srgbClr val="2D2DB9"/>
                </a:solidFill>
                <a:latin typeface="Arial" panose="020B0604020202020204" pitchFamily="34" charset="0"/>
                <a:ea typeface="+mj-ea"/>
                <a:cs typeface="Arial" panose="020B0604020202020204" pitchFamily="34" charset="0"/>
              </a:rPr>
              <a:t>Recreational Boat Engine Cutoff Switch Requirements</a:t>
            </a:r>
            <a:endParaRPr lang="en-US" sz="2800" b="1" dirty="0">
              <a:solidFill>
                <a:schemeClr val="accent6"/>
              </a:solidFill>
              <a:latin typeface="Arial" panose="020B0604020202020204" pitchFamily="34" charset="0"/>
              <a:ea typeface="+mj-ea"/>
              <a:cs typeface="Arial" panose="020B0604020202020204" pitchFamily="34" charset="0"/>
            </a:endParaRPr>
          </a:p>
        </p:txBody>
      </p:sp>
      <p:pic>
        <p:nvPicPr>
          <p:cNvPr id="10" name="Picture 9" descr="A picture containing person, hand&#10;&#10;Description automatically generated">
            <a:extLst>
              <a:ext uri="{FF2B5EF4-FFF2-40B4-BE49-F238E27FC236}">
                <a16:creationId xmlns:a16="http://schemas.microsoft.com/office/drawing/2014/main" id="{9EA6C047-208F-7241-919D-AF0A3FF6D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3307080"/>
            <a:ext cx="1584960" cy="1188720"/>
          </a:xfrm>
          <a:prstGeom prst="rect">
            <a:avLst/>
          </a:prstGeom>
          <a:ln>
            <a:solidFill>
              <a:srgbClr val="002060"/>
            </a:solidFill>
          </a:ln>
        </p:spPr>
      </p:pic>
      <p:pic>
        <p:nvPicPr>
          <p:cNvPr id="11" name="Picture 10" descr="A picture containing indoor&#10;&#10;Description automatically generated">
            <a:extLst>
              <a:ext uri="{FF2B5EF4-FFF2-40B4-BE49-F238E27FC236}">
                <a16:creationId xmlns:a16="http://schemas.microsoft.com/office/drawing/2014/main" id="{8C9E97BE-ABAF-3740-AA72-0FA58A8088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523780" y="3489960"/>
            <a:ext cx="1584960" cy="1188720"/>
          </a:xfrm>
          <a:prstGeom prst="rect">
            <a:avLst/>
          </a:prstGeom>
          <a:ln>
            <a:solidFill>
              <a:srgbClr val="002060"/>
            </a:solidFill>
          </a:ln>
        </p:spPr>
      </p:pic>
      <p:pic>
        <p:nvPicPr>
          <p:cNvPr id="12" name="Picture 11">
            <a:extLst>
              <a:ext uri="{FF2B5EF4-FFF2-40B4-BE49-F238E27FC236}">
                <a16:creationId xmlns:a16="http://schemas.microsoft.com/office/drawing/2014/main" id="{74E90E22-9CA2-6540-8FB7-A967F182B4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821680" y="3489960"/>
            <a:ext cx="1584960" cy="1188720"/>
          </a:xfrm>
          <a:prstGeom prst="rect">
            <a:avLst/>
          </a:prstGeom>
          <a:ln>
            <a:solidFill>
              <a:srgbClr val="002060"/>
            </a:solidFill>
          </a:ln>
        </p:spPr>
      </p:pic>
      <p:pic>
        <p:nvPicPr>
          <p:cNvPr id="13" name="Picture 12" descr="A picture containing control panel&#10;&#10;Description automatically generated">
            <a:extLst>
              <a:ext uri="{FF2B5EF4-FFF2-40B4-BE49-F238E27FC236}">
                <a16:creationId xmlns:a16="http://schemas.microsoft.com/office/drawing/2014/main" id="{AA234A45-56D2-F147-9041-A2576AA2DC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269480" y="3489960"/>
            <a:ext cx="1584960" cy="1188720"/>
          </a:xfrm>
          <a:prstGeom prst="rect">
            <a:avLst/>
          </a:prstGeom>
          <a:ln>
            <a:solidFill>
              <a:srgbClr val="002060"/>
            </a:solidFill>
          </a:ln>
        </p:spPr>
      </p:pic>
      <p:pic>
        <p:nvPicPr>
          <p:cNvPr id="14" name="Picture 13" descr="A close-up of a black car's steering wheel&#10;&#10;Description automatically generated with low confidence">
            <a:extLst>
              <a:ext uri="{FF2B5EF4-FFF2-40B4-BE49-F238E27FC236}">
                <a16:creationId xmlns:a16="http://schemas.microsoft.com/office/drawing/2014/main" id="{EE9DA937-E361-4E41-B8B2-379F6D2924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249680" y="3489960"/>
            <a:ext cx="1584960" cy="1188720"/>
          </a:xfrm>
          <a:prstGeom prst="rect">
            <a:avLst/>
          </a:prstGeom>
          <a:ln>
            <a:solidFill>
              <a:srgbClr val="002060"/>
            </a:solidFill>
          </a:ln>
        </p:spPr>
      </p:pic>
      <p:pic>
        <p:nvPicPr>
          <p:cNvPr id="8" name="Picture 7"/>
          <p:cNvPicPr>
            <a:picLocks noChangeAspect="1"/>
          </p:cNvPicPr>
          <p:nvPr/>
        </p:nvPicPr>
        <p:blipFill>
          <a:blip r:embed="rId8"/>
          <a:stretch>
            <a:fillRect/>
          </a:stretch>
        </p:blipFill>
        <p:spPr>
          <a:xfrm>
            <a:off x="3352800" y="5334000"/>
            <a:ext cx="3124200" cy="1133475"/>
          </a:xfrm>
          <a:prstGeom prst="rect">
            <a:avLst/>
          </a:prstGeom>
        </p:spPr>
      </p:pic>
    </p:spTree>
    <p:extLst>
      <p:ext uri="{BB962C8B-B14F-4D97-AF65-F5344CB8AC3E}">
        <p14:creationId xmlns:p14="http://schemas.microsoft.com/office/powerpoint/2010/main" val="46596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457200" y="31016"/>
            <a:ext cx="8686800" cy="141678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Calibri"/>
              <a:buNone/>
            </a:pPr>
            <a:r>
              <a:rPr lang="en-US" sz="2400" dirty="0">
                <a:solidFill>
                  <a:schemeClr val="accent6"/>
                </a:solidFill>
              </a:rPr>
              <a:t>Federal Law Change </a:t>
            </a:r>
            <a:br>
              <a:rPr lang="en-US" sz="2400" dirty="0">
                <a:solidFill>
                  <a:schemeClr val="accent6"/>
                </a:solidFill>
              </a:rPr>
            </a:br>
            <a:r>
              <a:rPr lang="en-US" sz="2400" dirty="0">
                <a:solidFill>
                  <a:schemeClr val="accent6"/>
                </a:solidFill>
              </a:rPr>
              <a:t>Effective: April 1, 2021</a:t>
            </a:r>
            <a:br>
              <a:rPr lang="en-US" sz="2400" dirty="0">
                <a:solidFill>
                  <a:schemeClr val="accent6"/>
                </a:solidFill>
              </a:rPr>
            </a:br>
            <a:r>
              <a:rPr lang="en-US" sz="2400" dirty="0">
                <a:solidFill>
                  <a:schemeClr val="accent6"/>
                </a:solidFill>
              </a:rPr>
              <a:t>Recreational Boat Engine Cutoff Switch Requirements</a:t>
            </a:r>
            <a:endParaRPr sz="2400" dirty="0">
              <a:solidFill>
                <a:schemeClr val="accent6"/>
              </a:solidFill>
            </a:endParaRPr>
          </a:p>
        </p:txBody>
      </p:sp>
      <p:sp>
        <p:nvSpPr>
          <p:cNvPr id="2" name="Text Placeholder 1">
            <a:extLst>
              <a:ext uri="{FF2B5EF4-FFF2-40B4-BE49-F238E27FC236}">
                <a16:creationId xmlns:a16="http://schemas.microsoft.com/office/drawing/2014/main" id="{8B70AB06-C8EB-B442-AE39-B4738CC27C4C}"/>
              </a:ext>
            </a:extLst>
          </p:cNvPr>
          <p:cNvSpPr>
            <a:spLocks noGrp="1"/>
          </p:cNvSpPr>
          <p:nvPr>
            <p:ph type="body" idx="1"/>
          </p:nvPr>
        </p:nvSpPr>
        <p:spPr>
          <a:xfrm>
            <a:off x="1219200" y="2971800"/>
            <a:ext cx="7924800" cy="2819400"/>
          </a:xfrm>
        </p:spPr>
        <p:txBody>
          <a:bodyPr/>
          <a:lstStyle/>
          <a:p>
            <a:pPr marL="368300"/>
            <a:r>
              <a:rPr lang="en-US" sz="2400" dirty="0">
                <a:solidFill>
                  <a:schemeClr val="accent6"/>
                </a:solidFill>
                <a:latin typeface="Arial" panose="020B0604020202020204" pitchFamily="34" charset="0"/>
                <a:cs typeface="Arial" panose="020B0604020202020204" pitchFamily="34" charset="0"/>
              </a:rPr>
              <a:t>Congress passed two laws:</a:t>
            </a:r>
          </a:p>
          <a:p>
            <a:pPr marL="768350" lvl="1"/>
            <a:r>
              <a:rPr lang="en-US" sz="2400" b="1" dirty="0">
                <a:solidFill>
                  <a:schemeClr val="accent6"/>
                </a:solidFill>
                <a:latin typeface="Arial" panose="020B0604020202020204" pitchFamily="34" charset="0"/>
                <a:cs typeface="Arial" panose="020B0604020202020204" pitchFamily="34" charset="0"/>
              </a:rPr>
              <a:t>Manufacturers to install engine cut-off switches on recreational vessels</a:t>
            </a:r>
          </a:p>
          <a:p>
            <a:pPr marL="768350" lvl="1"/>
            <a:r>
              <a:rPr lang="en-US" sz="2400" b="1" dirty="0">
                <a:solidFill>
                  <a:schemeClr val="accent6"/>
                </a:solidFill>
                <a:latin typeface="Arial" panose="020B0604020202020204" pitchFamily="34" charset="0"/>
                <a:cs typeface="Arial" panose="020B0604020202020204" pitchFamily="34" charset="0"/>
              </a:rPr>
              <a:t>Recreational vessel operators use the engine cut-off switch</a:t>
            </a:r>
          </a:p>
          <a:p>
            <a:pPr marL="368300"/>
            <a:r>
              <a:rPr lang="en-US" sz="2400" b="1" dirty="0">
                <a:solidFill>
                  <a:schemeClr val="accent6"/>
                </a:solidFill>
                <a:latin typeface="Arial" panose="020B0604020202020204" pitchFamily="34" charset="0"/>
                <a:cs typeface="Arial" panose="020B0604020202020204" pitchFamily="34" charset="0"/>
              </a:rPr>
              <a:t>Designed to reduce potential of propeller injuries from runaway boats</a:t>
            </a:r>
          </a:p>
          <a:p>
            <a:pPr marL="768350" lvl="1"/>
            <a:endParaRPr lang="en-US" sz="2000" b="1" dirty="0">
              <a:solidFill>
                <a:schemeClr val="accent6"/>
              </a:solidFill>
              <a:latin typeface="Arial" panose="020B0604020202020204" pitchFamily="34" charset="0"/>
              <a:cs typeface="Arial" panose="020B0604020202020204" pitchFamily="34" charset="0"/>
            </a:endParaRPr>
          </a:p>
        </p:txBody>
      </p:sp>
      <p:sp>
        <p:nvSpPr>
          <p:cNvPr id="267" name="Google Shape;26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24</a:t>
            </a:fld>
            <a:endParaRPr/>
          </a:p>
        </p:txBody>
      </p:sp>
      <p:pic>
        <p:nvPicPr>
          <p:cNvPr id="7" name="Picture 6" descr="A picture containing person, hand&#10;&#10;Description automatically generated">
            <a:extLst>
              <a:ext uri="{FF2B5EF4-FFF2-40B4-BE49-F238E27FC236}">
                <a16:creationId xmlns:a16="http://schemas.microsoft.com/office/drawing/2014/main" id="{9EA6C047-208F-7241-919D-AF0A3FF6D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1600200"/>
            <a:ext cx="1117600" cy="838200"/>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8C9E97BE-ABAF-3740-AA72-0FA58A8088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867025" y="1704975"/>
            <a:ext cx="838200" cy="628650"/>
          </a:xfrm>
          <a:prstGeom prst="rect">
            <a:avLst/>
          </a:prstGeom>
        </p:spPr>
      </p:pic>
      <p:pic>
        <p:nvPicPr>
          <p:cNvPr id="8" name="Picture 7">
            <a:extLst>
              <a:ext uri="{FF2B5EF4-FFF2-40B4-BE49-F238E27FC236}">
                <a16:creationId xmlns:a16="http://schemas.microsoft.com/office/drawing/2014/main" id="{74E90E22-9CA2-6540-8FB7-A967F182B4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991225" y="1704975"/>
            <a:ext cx="838201" cy="628651"/>
          </a:xfrm>
          <a:prstGeom prst="rect">
            <a:avLst/>
          </a:prstGeom>
        </p:spPr>
      </p:pic>
      <p:pic>
        <p:nvPicPr>
          <p:cNvPr id="10" name="Picture 9" descr="A picture containing control panel&#10;&#10;Description automatically generated">
            <a:extLst>
              <a:ext uri="{FF2B5EF4-FFF2-40B4-BE49-F238E27FC236}">
                <a16:creationId xmlns:a16="http://schemas.microsoft.com/office/drawing/2014/main" id="{AA234A45-56D2-F147-9041-A2576AA2DC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058025" y="1704975"/>
            <a:ext cx="838201" cy="628651"/>
          </a:xfrm>
          <a:prstGeom prst="rect">
            <a:avLst/>
          </a:prstGeom>
        </p:spPr>
      </p:pic>
      <p:pic>
        <p:nvPicPr>
          <p:cNvPr id="12" name="Picture 11" descr="A close-up of a black car's steering wheel&#10;&#10;Description automatically generated with low confidence">
            <a:extLst>
              <a:ext uri="{FF2B5EF4-FFF2-40B4-BE49-F238E27FC236}">
                <a16:creationId xmlns:a16="http://schemas.microsoft.com/office/drawing/2014/main" id="{EE9DA937-E361-4E41-B8B2-379F6D2924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800225" y="1704975"/>
            <a:ext cx="838200" cy="628650"/>
          </a:xfrm>
          <a:prstGeom prst="rect">
            <a:avLst/>
          </a:prstGeom>
        </p:spPr>
      </p:pic>
      <p:sp>
        <p:nvSpPr>
          <p:cNvPr id="16" name="TextBox 15">
            <a:extLst>
              <a:ext uri="{FF2B5EF4-FFF2-40B4-BE49-F238E27FC236}">
                <a16:creationId xmlns:a16="http://schemas.microsoft.com/office/drawing/2014/main" id="{8BF180D0-3F69-2B46-9DD8-2DA013826EB4}"/>
              </a:ext>
            </a:extLst>
          </p:cNvPr>
          <p:cNvSpPr txBox="1"/>
          <p:nvPr/>
        </p:nvSpPr>
        <p:spPr>
          <a:xfrm>
            <a:off x="5939199" y="6435078"/>
            <a:ext cx="2328745" cy="246221"/>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1000" kern="0" dirty="0">
                <a:solidFill>
                  <a:srgbClr val="000000"/>
                </a:solidFill>
                <a:latin typeface="Arial"/>
                <a:cs typeface="Arial"/>
                <a:sym typeface="Arial"/>
              </a:rPr>
              <a:t>Photos courtesy of Dir-V, Jim Cortes</a:t>
            </a:r>
          </a:p>
        </p:txBody>
      </p:sp>
    </p:spTree>
    <p:extLst>
      <p:ext uri="{BB962C8B-B14F-4D97-AF65-F5344CB8AC3E}">
        <p14:creationId xmlns:p14="http://schemas.microsoft.com/office/powerpoint/2010/main" val="312108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685800" y="228600"/>
            <a:ext cx="8458200" cy="1524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ts val="4400"/>
              <a:buFont typeface="Calibri"/>
              <a:buNone/>
            </a:pPr>
            <a:r>
              <a:rPr lang="en-US" sz="3600" dirty="0">
                <a:solidFill>
                  <a:schemeClr val="accent6"/>
                </a:solidFill>
              </a:rPr>
              <a:t>Federal Law Change </a:t>
            </a:r>
            <a:br>
              <a:rPr lang="en-US" sz="3600" dirty="0">
                <a:solidFill>
                  <a:schemeClr val="accent6"/>
                </a:solidFill>
              </a:rPr>
            </a:br>
            <a:r>
              <a:rPr lang="en-US" sz="3600" dirty="0">
                <a:solidFill>
                  <a:schemeClr val="accent6"/>
                </a:solidFill>
              </a:rPr>
              <a:t>Effective: April 1, 2021 (Cont’d)</a:t>
            </a:r>
            <a:br>
              <a:rPr lang="en-US" dirty="0">
                <a:solidFill>
                  <a:schemeClr val="accent6"/>
                </a:solidFill>
              </a:rPr>
            </a:br>
            <a:r>
              <a:rPr lang="en-US" sz="3100" dirty="0">
                <a:solidFill>
                  <a:schemeClr val="accent6"/>
                </a:solidFill>
              </a:rPr>
              <a:t>Recreational Boat Engine Cutoff Switch Requirements</a:t>
            </a:r>
            <a:endParaRPr sz="3100" dirty="0">
              <a:solidFill>
                <a:schemeClr val="accent6"/>
              </a:solidFill>
            </a:endParaRPr>
          </a:p>
        </p:txBody>
      </p:sp>
      <p:sp>
        <p:nvSpPr>
          <p:cNvPr id="2" name="Text Placeholder 1">
            <a:extLst>
              <a:ext uri="{FF2B5EF4-FFF2-40B4-BE49-F238E27FC236}">
                <a16:creationId xmlns:a16="http://schemas.microsoft.com/office/drawing/2014/main" id="{8B70AB06-C8EB-B442-AE39-B4738CC27C4C}"/>
              </a:ext>
            </a:extLst>
          </p:cNvPr>
          <p:cNvSpPr>
            <a:spLocks noGrp="1"/>
          </p:cNvSpPr>
          <p:nvPr>
            <p:ph type="body" idx="1"/>
          </p:nvPr>
        </p:nvSpPr>
        <p:spPr>
          <a:xfrm>
            <a:off x="884583" y="2057400"/>
            <a:ext cx="8229600" cy="2133600"/>
          </a:xfrm>
        </p:spPr>
        <p:txBody>
          <a:bodyPr/>
          <a:lstStyle/>
          <a:p>
            <a:pPr marL="25400" indent="0" algn="ctr">
              <a:buNone/>
            </a:pPr>
            <a:r>
              <a:rPr lang="en-US" sz="2000" b="1" dirty="0">
                <a:solidFill>
                  <a:schemeClr val="accent6"/>
                </a:solidFill>
                <a:latin typeface="Arial" panose="020B0604020202020204" pitchFamily="34" charset="0"/>
                <a:cs typeface="Arial" panose="020B0604020202020204" pitchFamily="34" charset="0"/>
              </a:rPr>
              <a:t>Specifics:</a:t>
            </a:r>
          </a:p>
          <a:p>
            <a:pPr marL="368300"/>
            <a:r>
              <a:rPr lang="en-US" sz="2000" dirty="0">
                <a:solidFill>
                  <a:schemeClr val="accent6"/>
                </a:solidFill>
                <a:latin typeface="Arial" panose="020B0604020202020204" pitchFamily="34" charset="0"/>
                <a:cs typeface="Arial" panose="020B0604020202020204" pitchFamily="34" charset="0"/>
              </a:rPr>
              <a:t>Applies to recreational vessels under 26’ capable of 115 pounds of thrust</a:t>
            </a:r>
          </a:p>
          <a:p>
            <a:pPr marL="368300"/>
            <a:r>
              <a:rPr lang="en-US" sz="2000" dirty="0">
                <a:solidFill>
                  <a:schemeClr val="accent6"/>
                </a:solidFill>
                <a:latin typeface="Arial" panose="020B0604020202020204" pitchFamily="34" charset="0"/>
                <a:cs typeface="Arial" panose="020B0604020202020204" pitchFamily="34" charset="0"/>
              </a:rPr>
              <a:t>Act requires manufacturer, distributor or dealer of those vessels or motors to equip them with the </a:t>
            </a:r>
            <a:r>
              <a:rPr lang="en-US" sz="2000" dirty="0" err="1">
                <a:solidFill>
                  <a:schemeClr val="accent6"/>
                </a:solidFill>
                <a:latin typeface="Arial" panose="020B0604020202020204" pitchFamily="34" charset="0"/>
                <a:cs typeface="Arial" panose="020B0604020202020204" pitchFamily="34" charset="0"/>
              </a:rPr>
              <a:t>ECOS</a:t>
            </a:r>
            <a:endParaRPr lang="en-US" sz="2000" dirty="0">
              <a:solidFill>
                <a:schemeClr val="accent6"/>
              </a:solidFill>
              <a:latin typeface="Arial" panose="020B0604020202020204" pitchFamily="34" charset="0"/>
              <a:cs typeface="Arial" panose="020B0604020202020204" pitchFamily="34" charset="0"/>
            </a:endParaRPr>
          </a:p>
          <a:p>
            <a:pPr marL="25400" indent="0" algn="ctr">
              <a:buNone/>
            </a:pPr>
            <a:endParaRPr lang="en-US" sz="2000" dirty="0">
              <a:solidFill>
                <a:schemeClr val="bg2"/>
              </a:solidFill>
            </a:endParaRPr>
          </a:p>
          <a:p>
            <a:pPr marL="25400" indent="0">
              <a:buNone/>
            </a:pPr>
            <a:endParaRPr lang="en-US" sz="2000" dirty="0">
              <a:solidFill>
                <a:schemeClr val="bg2"/>
              </a:solidFill>
            </a:endParaRPr>
          </a:p>
        </p:txBody>
      </p:sp>
      <p:sp>
        <p:nvSpPr>
          <p:cNvPr id="267" name="Google Shape;26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25</a:t>
            </a:fld>
            <a:endParaRPr/>
          </a:p>
        </p:txBody>
      </p:sp>
      <p:pic>
        <p:nvPicPr>
          <p:cNvPr id="10" name="Picture 9">
            <a:extLst>
              <a:ext uri="{FF2B5EF4-FFF2-40B4-BE49-F238E27FC236}">
                <a16:creationId xmlns:a16="http://schemas.microsoft.com/office/drawing/2014/main" id="{6F27D7D0-7195-0E48-B5E8-C1E75D74D7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67000" y="4267200"/>
            <a:ext cx="1828799" cy="1371600"/>
          </a:xfrm>
          <a:prstGeom prst="rect">
            <a:avLst/>
          </a:prstGeom>
        </p:spPr>
      </p:pic>
      <p:pic>
        <p:nvPicPr>
          <p:cNvPr id="12" name="Picture 11" descr="A picture containing control panel&#10;&#10;Description automatically generated">
            <a:extLst>
              <a:ext uri="{FF2B5EF4-FFF2-40B4-BE49-F238E27FC236}">
                <a16:creationId xmlns:a16="http://schemas.microsoft.com/office/drawing/2014/main" id="{749FD36A-E262-554A-8272-09D35AFD5C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419600" y="4267200"/>
            <a:ext cx="1828800" cy="1371601"/>
          </a:xfrm>
          <a:prstGeom prst="rect">
            <a:avLst/>
          </a:prstGeom>
        </p:spPr>
      </p:pic>
      <p:pic>
        <p:nvPicPr>
          <p:cNvPr id="14" name="Picture 13" descr="A close-up of a black car's steering wheel&#10;&#10;Description automatically generated with low confidence">
            <a:extLst>
              <a:ext uri="{FF2B5EF4-FFF2-40B4-BE49-F238E27FC236}">
                <a16:creationId xmlns:a16="http://schemas.microsoft.com/office/drawing/2014/main" id="{D9F68748-4F86-9640-9863-D02E7DCD5B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066800" y="4267200"/>
            <a:ext cx="1828801" cy="1371601"/>
          </a:xfrm>
          <a:prstGeom prst="rect">
            <a:avLst/>
          </a:prstGeom>
        </p:spPr>
      </p:pic>
      <p:pic>
        <p:nvPicPr>
          <p:cNvPr id="16" name="Picture 15" descr="A picture containing person, green, hand, close&#10;&#10;Description automatically generated">
            <a:extLst>
              <a:ext uri="{FF2B5EF4-FFF2-40B4-BE49-F238E27FC236}">
                <a16:creationId xmlns:a16="http://schemas.microsoft.com/office/drawing/2014/main" id="{E36E218E-25D6-264C-A529-64F6419AED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0800" y="4038600"/>
            <a:ext cx="2514600" cy="1885951"/>
          </a:xfrm>
          <a:prstGeom prst="rect">
            <a:avLst/>
          </a:prstGeom>
        </p:spPr>
      </p:pic>
      <p:sp>
        <p:nvSpPr>
          <p:cNvPr id="17" name="TextBox 16">
            <a:extLst>
              <a:ext uri="{FF2B5EF4-FFF2-40B4-BE49-F238E27FC236}">
                <a16:creationId xmlns:a16="http://schemas.microsoft.com/office/drawing/2014/main" id="{CD9CCBFC-F2C8-A442-A2A4-DD7E7AB03C5D}"/>
              </a:ext>
            </a:extLst>
          </p:cNvPr>
          <p:cNvSpPr txBox="1"/>
          <p:nvPr/>
        </p:nvSpPr>
        <p:spPr>
          <a:xfrm>
            <a:off x="5562600" y="6477000"/>
            <a:ext cx="2328745" cy="246221"/>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1000" kern="0" dirty="0">
                <a:solidFill>
                  <a:srgbClr val="000000"/>
                </a:solidFill>
                <a:latin typeface="Arial"/>
                <a:cs typeface="Arial"/>
                <a:sym typeface="Arial"/>
              </a:rPr>
              <a:t>Photos courtesy of Jim Cortes, DIR-V</a:t>
            </a:r>
          </a:p>
        </p:txBody>
      </p:sp>
    </p:spTree>
    <p:extLst>
      <p:ext uri="{BB962C8B-B14F-4D97-AF65-F5344CB8AC3E}">
        <p14:creationId xmlns:p14="http://schemas.microsoft.com/office/powerpoint/2010/main" val="290541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7" name="Title 6">
            <a:extLst>
              <a:ext uri="{FF2B5EF4-FFF2-40B4-BE49-F238E27FC236}">
                <a16:creationId xmlns:a16="http://schemas.microsoft.com/office/drawing/2014/main" id="{1ADC05EB-7092-DA46-B525-0286E1F9D54C}"/>
              </a:ext>
            </a:extLst>
          </p:cNvPr>
          <p:cNvSpPr>
            <a:spLocks noGrp="1"/>
          </p:cNvSpPr>
          <p:nvPr>
            <p:ph type="title"/>
          </p:nvPr>
        </p:nvSpPr>
        <p:spPr>
          <a:xfrm>
            <a:off x="1143000" y="-4153"/>
            <a:ext cx="8000999" cy="1143000"/>
          </a:xfrm>
        </p:spPr>
        <p:txBody>
          <a:bodyPr/>
          <a:lstStyle/>
          <a:p>
            <a:r>
              <a:rPr lang="en-US" sz="2800" dirty="0">
                <a:solidFill>
                  <a:schemeClr val="accent6"/>
                </a:solidFill>
              </a:rPr>
              <a:t>Federal Law Change ECOS; </a:t>
            </a:r>
            <a:br>
              <a:rPr lang="en-US" sz="2800" dirty="0">
                <a:solidFill>
                  <a:schemeClr val="accent6"/>
                </a:solidFill>
              </a:rPr>
            </a:br>
            <a:r>
              <a:rPr lang="en-US" sz="2800" dirty="0">
                <a:solidFill>
                  <a:schemeClr val="accent6"/>
                </a:solidFill>
              </a:rPr>
              <a:t>April 1, 2021 (Cont’d)</a:t>
            </a:r>
          </a:p>
        </p:txBody>
      </p:sp>
      <p:sp>
        <p:nvSpPr>
          <p:cNvPr id="4" name="Rectangle 2">
            <a:extLst>
              <a:ext uri="{FF2B5EF4-FFF2-40B4-BE49-F238E27FC236}">
                <a16:creationId xmlns:a16="http://schemas.microsoft.com/office/drawing/2014/main" id="{8F397A17-0CC3-D149-916B-C4678A692F37}"/>
              </a:ext>
            </a:extLst>
          </p:cNvPr>
          <p:cNvSpPr>
            <a:spLocks noGrp="1" noChangeArrowheads="1"/>
          </p:cNvSpPr>
          <p:nvPr>
            <p:ph type="body" idx="1"/>
          </p:nvPr>
        </p:nvSpPr>
        <p:spPr bwMode="auto">
          <a:xfrm>
            <a:off x="1401417" y="1495454"/>
            <a:ext cx="77724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lang="en-US" altLang="en-US" sz="2400" dirty="0">
                <a:solidFill>
                  <a:schemeClr val="accent6"/>
                </a:solidFill>
                <a:latin typeface="Arial" panose="020B0604020202020204" pitchFamily="34" charset="0"/>
                <a:ea typeface="Times New Roman" panose="02020603050405020304" pitchFamily="18" charset="0"/>
                <a:cs typeface="Arial" panose="020B0604020202020204" pitchFamily="34" charset="0"/>
              </a:rPr>
              <a:t>Operator of a vessel covered by new law MUST use the </a:t>
            </a:r>
            <a:r>
              <a:rPr lang="en-US" altLang="en-US" sz="2400"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ECOS</a:t>
            </a:r>
            <a:r>
              <a:rPr lang="en-US" altLang="en-US" sz="2400" dirty="0">
                <a:solidFill>
                  <a:schemeClr val="accent6"/>
                </a:solidFill>
                <a:latin typeface="Arial" panose="020B0604020202020204" pitchFamily="34" charset="0"/>
                <a:ea typeface="Times New Roman" panose="02020603050405020304" pitchFamily="18" charset="0"/>
                <a:cs typeface="Arial" panose="020B0604020202020204" pitchFamily="34" charset="0"/>
              </a:rPr>
              <a:t>, except:</a:t>
            </a:r>
          </a:p>
          <a:p>
            <a:pPr lvl="1" eaLnBrk="0" hangingPunct="0">
              <a:spcBef>
                <a:spcPct val="0"/>
              </a:spcBef>
            </a:pPr>
            <a:endParaRPr lang="en-US" altLang="en-US" sz="10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If main helm is in enclosed cabin</a:t>
            </a: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If vessel doesn’t have an </a:t>
            </a:r>
            <a:r>
              <a:rPr lang="en-US" altLang="en-US" sz="2400" b="1"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ECOS</a:t>
            </a:r>
            <a:endPar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If vessel doesn’t require one</a:t>
            </a:r>
          </a:p>
          <a:p>
            <a:pPr eaLnBrk="0" hangingPunct="0">
              <a:spcBef>
                <a:spcPct val="0"/>
              </a:spcBef>
            </a:pPr>
            <a:endParaRPr lang="en-US" altLang="en-US" sz="10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eaLnBrk="0" hangingPunct="0">
              <a:spcBef>
                <a:spcPct val="0"/>
              </a:spcBef>
            </a:pPr>
            <a:r>
              <a:rPr lang="en-US" altLang="en-US" sz="2400" dirty="0">
                <a:solidFill>
                  <a:schemeClr val="accent6"/>
                </a:solidFill>
                <a:latin typeface="Arial" panose="020B0604020202020204" pitchFamily="34" charset="0"/>
                <a:ea typeface="Times New Roman" panose="02020603050405020304" pitchFamily="18" charset="0"/>
                <a:cs typeface="Arial" panose="020B0604020202020204" pitchFamily="34" charset="0"/>
              </a:rPr>
              <a:t>Penalty for non-compliance</a:t>
            </a:r>
          </a:p>
          <a:p>
            <a:pPr marL="0" indent="0" eaLnBrk="0" hangingPunct="0">
              <a:spcBef>
                <a:spcPct val="0"/>
              </a:spcBef>
              <a:buNone/>
            </a:pPr>
            <a:endParaRPr lang="en-US" altLang="en-US" sz="10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1st offense: $100 fine</a:t>
            </a: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2nd offense: $250 fine</a:t>
            </a:r>
          </a:p>
          <a:p>
            <a:pPr lvl="1" eaLnBrk="0" hangingPunct="0">
              <a:spcBef>
                <a:spcPct val="0"/>
              </a:spcBef>
            </a:pPr>
            <a:r>
              <a:rPr lang="en-US" altLang="en-US" sz="24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3rd  offense: $500 fine</a:t>
            </a:r>
          </a:p>
        </p:txBody>
      </p:sp>
      <p:sp>
        <p:nvSpPr>
          <p:cNvPr id="267" name="Google Shape;26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26</a:t>
            </a:fld>
            <a:endParaRPr/>
          </a:p>
        </p:txBody>
      </p:sp>
      <p:pic>
        <p:nvPicPr>
          <p:cNvPr id="5" name="Picture 4"/>
          <p:cNvPicPr>
            <a:picLocks noChangeAspect="1"/>
          </p:cNvPicPr>
          <p:nvPr/>
        </p:nvPicPr>
        <p:blipFill>
          <a:blip r:embed="rId3"/>
          <a:stretch>
            <a:fillRect/>
          </a:stretch>
        </p:blipFill>
        <p:spPr>
          <a:xfrm>
            <a:off x="3352800" y="5334000"/>
            <a:ext cx="3124200" cy="1133475"/>
          </a:xfrm>
          <a:prstGeom prst="rect">
            <a:avLst/>
          </a:prstGeom>
        </p:spPr>
      </p:pic>
    </p:spTree>
    <p:extLst>
      <p:ext uri="{BB962C8B-B14F-4D97-AF65-F5344CB8AC3E}">
        <p14:creationId xmlns:p14="http://schemas.microsoft.com/office/powerpoint/2010/main" val="403989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1295400" y="381000"/>
            <a:ext cx="7848600" cy="167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Calibri"/>
              <a:buNone/>
            </a:pPr>
            <a:r>
              <a:rPr lang="en-US" sz="2800" dirty="0">
                <a:solidFill>
                  <a:schemeClr val="accent6"/>
                </a:solidFill>
              </a:rPr>
              <a:t>Federal Law Change </a:t>
            </a:r>
            <a:br>
              <a:rPr lang="en-US" sz="2800" dirty="0">
                <a:solidFill>
                  <a:schemeClr val="accent6"/>
                </a:solidFill>
              </a:rPr>
            </a:br>
            <a:r>
              <a:rPr lang="en-US" sz="2800" dirty="0">
                <a:solidFill>
                  <a:schemeClr val="accent6"/>
                </a:solidFill>
              </a:rPr>
              <a:t>Effective: April 1, 2021 (cont’d)</a:t>
            </a:r>
            <a:br>
              <a:rPr lang="en-US" sz="2800" dirty="0">
                <a:solidFill>
                  <a:schemeClr val="accent6"/>
                </a:solidFill>
              </a:rPr>
            </a:br>
            <a:r>
              <a:rPr lang="en-US" sz="2800" dirty="0">
                <a:solidFill>
                  <a:schemeClr val="accent6"/>
                </a:solidFill>
              </a:rPr>
              <a:t>Recreational Boat Engine Cutoff Switch Requirements</a:t>
            </a:r>
            <a:endParaRPr sz="2800" dirty="0">
              <a:solidFill>
                <a:schemeClr val="accent6"/>
              </a:solidFill>
            </a:endParaRPr>
          </a:p>
        </p:txBody>
      </p:sp>
      <p:sp>
        <p:nvSpPr>
          <p:cNvPr id="267" name="Google Shape;26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27</a:t>
            </a:fld>
            <a:endParaRPr dirty="0"/>
          </a:p>
        </p:txBody>
      </p:sp>
      <p:sp>
        <p:nvSpPr>
          <p:cNvPr id="3" name="Rectangle 1">
            <a:extLst>
              <a:ext uri="{FF2B5EF4-FFF2-40B4-BE49-F238E27FC236}">
                <a16:creationId xmlns:a16="http://schemas.microsoft.com/office/drawing/2014/main" id="{0D6AA8DF-1740-F547-90EA-C47011CCF626}"/>
              </a:ext>
            </a:extLst>
          </p:cNvPr>
          <p:cNvSpPr>
            <a:spLocks noChangeArrowheads="1"/>
          </p:cNvSpPr>
          <p:nvPr/>
        </p:nvSpPr>
        <p:spPr bwMode="auto">
          <a:xfrm>
            <a:off x="1447800" y="2464237"/>
            <a:ext cx="749571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The law went into effect on April 1, 2021. </a:t>
            </a: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These seven States have ECOS laws: </a:t>
            </a:r>
          </a:p>
          <a:p>
            <a:pPr eaLnBrk="0" hangingPunct="0"/>
            <a:endParaRPr lang="en-US" altLang="en-US" sz="1400"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Alabama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Arkansas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Illinois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Louisiana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Nevada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New Jersey </a:t>
            </a:r>
            <a:endParaRPr lang="en-US" altLang="en-US" b="1" kern="0" dirty="0">
              <a:solidFill>
                <a:schemeClr val="accent6"/>
              </a:solidFill>
              <a:latin typeface="Arial" panose="020B0604020202020204" pitchFamily="34" charset="0"/>
              <a:cs typeface="Arial" panose="020B0604020202020204" pitchFamily="34" charset="0"/>
              <a:sym typeface="Arial"/>
            </a:endParaRPr>
          </a:p>
          <a:p>
            <a:pPr eaLnBrk="0" hangingPunct="0"/>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			• Texas </a:t>
            </a:r>
            <a:endParaRPr lang="en-US" altLang="en-US" b="1" kern="0" dirty="0">
              <a:solidFill>
                <a:schemeClr val="accent6"/>
              </a:solidFill>
              <a:latin typeface="Arial" panose="020B0604020202020204" pitchFamily="34" charset="0"/>
              <a:cs typeface="Arial" panose="020B0604020202020204" pitchFamily="34" charset="0"/>
              <a:sym typeface="Arial"/>
            </a:endParaRPr>
          </a:p>
        </p:txBody>
      </p:sp>
      <p:pic>
        <p:nvPicPr>
          <p:cNvPr id="5" name="Picture 4" descr="A close-up of a steering wheel&#10;&#10;Description automatically generated with medium confidence">
            <a:extLst>
              <a:ext uri="{FF2B5EF4-FFF2-40B4-BE49-F238E27FC236}">
                <a16:creationId xmlns:a16="http://schemas.microsoft.com/office/drawing/2014/main" id="{D9479B68-2122-CF43-B31C-DD0C524C2F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00" y="4343400"/>
            <a:ext cx="1985108" cy="1488831"/>
          </a:xfrm>
          <a:prstGeom prst="rect">
            <a:avLst/>
          </a:prstGeom>
        </p:spPr>
      </p:pic>
      <p:pic>
        <p:nvPicPr>
          <p:cNvPr id="7" name="Picture 6" descr="A picture containing person, hand&#10;&#10;Description automatically generated">
            <a:extLst>
              <a:ext uri="{FF2B5EF4-FFF2-40B4-BE49-F238E27FC236}">
                <a16:creationId xmlns:a16="http://schemas.microsoft.com/office/drawing/2014/main" id="{9C583255-2996-474D-966E-20671222DD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200" y="4267200"/>
            <a:ext cx="1985108" cy="1488831"/>
          </a:xfrm>
          <a:prstGeom prst="rect">
            <a:avLst/>
          </a:prstGeom>
        </p:spPr>
      </p:pic>
      <p:sp>
        <p:nvSpPr>
          <p:cNvPr id="10" name="TextBox 9">
            <a:extLst>
              <a:ext uri="{FF2B5EF4-FFF2-40B4-BE49-F238E27FC236}">
                <a16:creationId xmlns:a16="http://schemas.microsoft.com/office/drawing/2014/main" id="{4C6931B9-7669-A547-849E-4F67237A4585}"/>
              </a:ext>
            </a:extLst>
          </p:cNvPr>
          <p:cNvSpPr txBox="1"/>
          <p:nvPr/>
        </p:nvSpPr>
        <p:spPr>
          <a:xfrm>
            <a:off x="5939199" y="6435078"/>
            <a:ext cx="2328745" cy="246221"/>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1000" kern="0" dirty="0">
                <a:solidFill>
                  <a:srgbClr val="000000"/>
                </a:solidFill>
                <a:latin typeface="Arial"/>
                <a:cs typeface="Arial"/>
                <a:sym typeface="Arial"/>
              </a:rPr>
              <a:t>Photos courtesy of Jim Cortes, Dir-V </a:t>
            </a:r>
          </a:p>
        </p:txBody>
      </p:sp>
    </p:spTree>
    <p:extLst>
      <p:ext uri="{BB962C8B-B14F-4D97-AF65-F5344CB8AC3E}">
        <p14:creationId xmlns:p14="http://schemas.microsoft.com/office/powerpoint/2010/main" val="398780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1295400" y="381000"/>
            <a:ext cx="7848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Calibri"/>
              <a:buNone/>
            </a:pPr>
            <a:r>
              <a:rPr lang="en-US" sz="4000" dirty="0">
                <a:solidFill>
                  <a:schemeClr val="accent6"/>
                </a:solidFill>
              </a:rPr>
              <a:t>COVID-19 Guidelines</a:t>
            </a:r>
            <a:endParaRPr sz="4000" dirty="0">
              <a:solidFill>
                <a:schemeClr val="accent6"/>
              </a:solidFill>
            </a:endParaRPr>
          </a:p>
        </p:txBody>
      </p:sp>
      <p:sp>
        <p:nvSpPr>
          <p:cNvPr id="267" name="Google Shape;26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28</a:t>
            </a:fld>
            <a:endParaRPr dirty="0"/>
          </a:p>
        </p:txBody>
      </p:sp>
      <p:sp>
        <p:nvSpPr>
          <p:cNvPr id="3" name="Rectangle 1">
            <a:extLst>
              <a:ext uri="{FF2B5EF4-FFF2-40B4-BE49-F238E27FC236}">
                <a16:creationId xmlns:a16="http://schemas.microsoft.com/office/drawing/2014/main" id="{0D6AA8DF-1740-F547-90EA-C47011CCF626}"/>
              </a:ext>
            </a:extLst>
          </p:cNvPr>
          <p:cNvSpPr>
            <a:spLocks noChangeArrowheads="1"/>
          </p:cNvSpPr>
          <p:nvPr/>
        </p:nvSpPr>
        <p:spPr bwMode="auto">
          <a:xfrm>
            <a:off x="1371600" y="1295400"/>
            <a:ext cx="74957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hangingPunct="0">
              <a:buFont typeface="Arial" panose="020B0604020202020204" pitchFamily="34" charset="0"/>
              <a:buChar char="•"/>
            </a:pPr>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The current information (January 5, 2022) is contained in ALAUX 01-22-Chief Director’s site</a:t>
            </a:r>
          </a:p>
          <a:p>
            <a:pPr marL="342900" indent="-342900" eaLnBrk="0" hangingPunct="0">
              <a:buFont typeface="Arial" panose="020B0604020202020204" pitchFamily="34" charset="0"/>
              <a:buChar char="•"/>
            </a:pPr>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This is Version 3 of COVID guidance</a:t>
            </a:r>
          </a:p>
          <a:p>
            <a:pPr marL="800100" lvl="1" indent="-342900" eaLnBrk="0" hangingPunct="0">
              <a:buFont typeface="Arial" panose="020B0604020202020204" pitchFamily="34" charset="0"/>
              <a:buChar char="•"/>
            </a:pPr>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Requires full COVID-19 vaccination for Coast Guard Auxiliarists when assigned to duty that involves in-person interaction</a:t>
            </a:r>
          </a:p>
          <a:p>
            <a:pPr marL="342900" indent="-342900" eaLnBrk="0" hangingPunct="0">
              <a:buFont typeface="Arial" panose="020B0604020202020204" pitchFamily="34" charset="0"/>
              <a:buChar char="•"/>
            </a:pPr>
            <a:r>
              <a:rPr lang="en-US" altLang="en-US" b="1" kern="0"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Arial"/>
              </a:rPr>
              <a:t>Districts and/or Sectors may require additional PPE such as masks and gloves</a:t>
            </a:r>
            <a:endParaRPr lang="en-US" altLang="en-US" b="1" kern="0" dirty="0">
              <a:solidFill>
                <a:schemeClr val="accent6"/>
              </a:solidFill>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717AAE53-2760-4321-9351-4FC9EC03ECC2}"/>
              </a:ext>
            </a:extLst>
          </p:cNvPr>
          <p:cNvPicPr>
            <a:picLocks noChangeAspect="1"/>
          </p:cNvPicPr>
          <p:nvPr/>
        </p:nvPicPr>
        <p:blipFill>
          <a:blip r:embed="rId3"/>
          <a:stretch>
            <a:fillRect/>
          </a:stretch>
        </p:blipFill>
        <p:spPr>
          <a:xfrm>
            <a:off x="1371600" y="4495800"/>
            <a:ext cx="2851637" cy="2133599"/>
          </a:xfrm>
          <a:prstGeom prst="rect">
            <a:avLst/>
          </a:prstGeom>
        </p:spPr>
      </p:pic>
      <p:pic>
        <p:nvPicPr>
          <p:cNvPr id="8" name="Picture 7">
            <a:extLst>
              <a:ext uri="{FF2B5EF4-FFF2-40B4-BE49-F238E27FC236}">
                <a16:creationId xmlns:a16="http://schemas.microsoft.com/office/drawing/2014/main" id="{C9853A27-54C8-40E5-9A3D-E5D8F557A57E}"/>
              </a:ext>
            </a:extLst>
          </p:cNvPr>
          <p:cNvPicPr>
            <a:picLocks noChangeAspect="1"/>
          </p:cNvPicPr>
          <p:nvPr/>
        </p:nvPicPr>
        <p:blipFill>
          <a:blip r:embed="rId4"/>
          <a:stretch>
            <a:fillRect/>
          </a:stretch>
        </p:blipFill>
        <p:spPr>
          <a:xfrm>
            <a:off x="4495800" y="4519041"/>
            <a:ext cx="3162300" cy="2308479"/>
          </a:xfrm>
          <a:prstGeom prst="rect">
            <a:avLst/>
          </a:prstGeom>
        </p:spPr>
      </p:pic>
    </p:spTree>
    <p:extLst>
      <p:ext uri="{BB962C8B-B14F-4D97-AF65-F5344CB8AC3E}">
        <p14:creationId xmlns:p14="http://schemas.microsoft.com/office/powerpoint/2010/main" val="120439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E-Directorate Contacts</a:t>
            </a:r>
          </a:p>
        </p:txBody>
      </p:sp>
      <p:sp>
        <p:nvSpPr>
          <p:cNvPr id="3" name="TextBox 2"/>
          <p:cNvSpPr txBox="1"/>
          <p:nvPr/>
        </p:nvSpPr>
        <p:spPr>
          <a:xfrm>
            <a:off x="1600200" y="1143000"/>
            <a:ext cx="7086600" cy="504753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Director: David Fuller</a:t>
            </a:r>
          </a:p>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Deputy: Robert Brandenstein</a:t>
            </a:r>
          </a:p>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Division Chief-Course Development: Gregory Fonzeno</a:t>
            </a:r>
          </a:p>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Division Chief-Course Management: COMO Michael Morris</a:t>
            </a:r>
          </a:p>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Division Chief-Communication Services: Dan Stroup</a:t>
            </a:r>
          </a:p>
          <a:p>
            <a:pPr marL="342900" indent="-342900">
              <a:spcAft>
                <a:spcPts val="600"/>
              </a:spcAft>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Division Chief-Instructor Development: Karen Miller</a:t>
            </a:r>
          </a:p>
          <a:p>
            <a:pPr marL="342900" indent="-342900">
              <a:spcAft>
                <a:spcPts val="600"/>
              </a:spcAft>
              <a:buFont typeface="Arial" panose="020B0604020202020204" pitchFamily="34" charset="0"/>
              <a:buChar char="•"/>
            </a:pPr>
            <a:endParaRPr lang="en-US" sz="2200" b="1" dirty="0">
              <a:solidFill>
                <a:schemeClr val="accent6"/>
              </a:solidFill>
              <a:latin typeface="Arial" panose="020B0604020202020204" pitchFamily="34" charset="0"/>
              <a:cs typeface="Arial" panose="020B0604020202020204" pitchFamily="34" charset="0"/>
            </a:endParaRPr>
          </a:p>
          <a:p>
            <a:pPr algn="ctr">
              <a:spcAft>
                <a:spcPts val="600"/>
              </a:spcAft>
            </a:pPr>
            <a:r>
              <a:rPr lang="en-US" sz="2000" b="1" dirty="0">
                <a:solidFill>
                  <a:schemeClr val="accent6"/>
                </a:solidFill>
                <a:latin typeface="Arial" panose="020B0604020202020204" pitchFamily="34" charset="0"/>
                <a:cs typeface="Arial" panose="020B0604020202020204" pitchFamily="34" charset="0"/>
              </a:rPr>
              <a:t>Contact info available in AuxDirectory</a:t>
            </a:r>
          </a:p>
          <a:p>
            <a:pPr algn="ctr">
              <a:spcAft>
                <a:spcPts val="600"/>
              </a:spcAft>
            </a:pPr>
            <a:r>
              <a:rPr lang="en-US" sz="2000" b="1" dirty="0">
                <a:solidFill>
                  <a:schemeClr val="accent6"/>
                </a:solidFill>
                <a:latin typeface="Arial" panose="020B0604020202020204" pitchFamily="34" charset="0"/>
                <a:cs typeface="Arial" panose="020B0604020202020204" pitchFamily="34" charset="0"/>
                <a:hlinkClick r:id="rId3"/>
              </a:rPr>
              <a:t>https://auxofficer.cgaux.org/auxoff/index.php</a:t>
            </a:r>
            <a:endParaRPr lang="en-US" sz="2000" b="1" dirty="0">
              <a:solidFill>
                <a:schemeClr val="accent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29</a:t>
            </a:fld>
            <a:endParaRPr lang="en-US" altLang="en-US" dirty="0"/>
          </a:p>
        </p:txBody>
      </p:sp>
    </p:spTree>
    <p:extLst>
      <p:ext uri="{BB962C8B-B14F-4D97-AF65-F5344CB8AC3E}">
        <p14:creationId xmlns:p14="http://schemas.microsoft.com/office/powerpoint/2010/main" val="47335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685800"/>
          </a:xfrm>
        </p:spPr>
        <p:txBody>
          <a:bodyPr/>
          <a:lstStyle/>
          <a:p>
            <a:r>
              <a:rPr lang="en-US" sz="4000" dirty="0">
                <a:solidFill>
                  <a:schemeClr val="accent6"/>
                </a:solidFill>
              </a:rPr>
              <a:t>E-Directorate Missions</a:t>
            </a:r>
          </a:p>
        </p:txBody>
      </p:sp>
      <p:sp>
        <p:nvSpPr>
          <p:cNvPr id="3" name="TextBox 2"/>
          <p:cNvSpPr txBox="1"/>
          <p:nvPr/>
        </p:nvSpPr>
        <p:spPr>
          <a:xfrm>
            <a:off x="1905000" y="1447800"/>
            <a:ext cx="7086600" cy="4832092"/>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Provide exceptional boating education to:</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Reduce: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Loss of life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Personal injury</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Property damage</a:t>
            </a:r>
          </a:p>
          <a:p>
            <a:endParaRPr lang="en-US" sz="2800" b="1" dirty="0">
              <a:solidFill>
                <a:schemeClr val="accent6"/>
              </a:solidFill>
              <a:latin typeface="Arial" panose="020B0604020202020204" pitchFamily="34" charset="0"/>
              <a:cs typeface="Arial" panose="020B0604020202020204" pitchFamily="34" charset="0"/>
            </a:endParaRPr>
          </a:p>
          <a:p>
            <a:r>
              <a:rPr lang="en-US" sz="2800" b="1" dirty="0">
                <a:solidFill>
                  <a:schemeClr val="accent6"/>
                </a:solidFill>
                <a:latin typeface="Arial" panose="020B0604020202020204" pitchFamily="34" charset="0"/>
                <a:cs typeface="Arial" panose="020B0604020202020204" pitchFamily="34" charset="0"/>
              </a:rPr>
              <a:t>Provide timely materials to:</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Support:</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Instructors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Public Education Staff Officers</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a:t>
            </a:fld>
            <a:endParaRPr lang="en-US" altLang="en-US"/>
          </a:p>
        </p:txBody>
      </p:sp>
    </p:spTree>
    <p:extLst>
      <p:ext uri="{BB962C8B-B14F-4D97-AF65-F5344CB8AC3E}">
        <p14:creationId xmlns:p14="http://schemas.microsoft.com/office/powerpoint/2010/main" val="262954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838200"/>
          </a:xfrm>
        </p:spPr>
        <p:txBody>
          <a:bodyPr/>
          <a:lstStyle/>
          <a:p>
            <a:r>
              <a:rPr lang="en-US" sz="3600" dirty="0">
                <a:solidFill>
                  <a:schemeClr val="accent6"/>
                </a:solidFill>
              </a:rPr>
              <a:t>Thank You</a:t>
            </a:r>
          </a:p>
        </p:txBody>
      </p:sp>
      <p:sp>
        <p:nvSpPr>
          <p:cNvPr id="3" name="TextBox 2"/>
          <p:cNvSpPr txBox="1"/>
          <p:nvPr/>
        </p:nvSpPr>
        <p:spPr>
          <a:xfrm>
            <a:off x="1752600" y="1066800"/>
            <a:ext cx="7086600" cy="3016210"/>
          </a:xfrm>
          <a:prstGeom prst="rect">
            <a:avLst/>
          </a:prstGeom>
          <a:noFill/>
        </p:spPr>
        <p:txBody>
          <a:bodyPr wrap="square" rtlCol="0">
            <a:spAutoFit/>
          </a:bodyPr>
          <a:lstStyle/>
          <a:p>
            <a:r>
              <a:rPr lang="en-US" sz="2800" b="1" dirty="0">
                <a:solidFill>
                  <a:schemeClr val="accent6"/>
                </a:solidFill>
                <a:latin typeface="+mj-lt"/>
                <a:ea typeface="+mj-ea"/>
                <a:cs typeface="+mj-cs"/>
              </a:rPr>
              <a:t>If any questions, contact the appropriate E-Directorate Staff</a:t>
            </a:r>
          </a:p>
          <a:p>
            <a:r>
              <a:rPr lang="en-US" sz="2800" b="1" dirty="0">
                <a:solidFill>
                  <a:schemeClr val="accent6"/>
                </a:solidFill>
                <a:latin typeface="+mj-lt"/>
                <a:ea typeface="+mj-ea"/>
                <a:cs typeface="+mj-cs"/>
              </a:rPr>
              <a:t>following the Chain of Leadership and Management</a:t>
            </a:r>
          </a:p>
          <a:p>
            <a:endParaRPr lang="en-US" sz="1800" b="1" dirty="0">
              <a:solidFill>
                <a:schemeClr val="accent6"/>
              </a:solidFill>
              <a:latin typeface="+mj-lt"/>
              <a:ea typeface="+mj-ea"/>
              <a:cs typeface="+mj-cs"/>
            </a:endParaRPr>
          </a:p>
          <a:p>
            <a:r>
              <a:rPr lang="en-US" sz="2800" b="1" dirty="0">
                <a:solidFill>
                  <a:schemeClr val="accent6"/>
                </a:solidFill>
                <a:latin typeface="+mj-lt"/>
                <a:ea typeface="+mj-ea"/>
                <a:cs typeface="+mj-cs"/>
              </a:rPr>
              <a:t>You may email the E-Directorate at</a:t>
            </a:r>
          </a:p>
          <a:p>
            <a:r>
              <a:rPr lang="en-US" sz="2800" b="1" dirty="0">
                <a:solidFill>
                  <a:schemeClr val="accent6"/>
                </a:solidFill>
                <a:latin typeface="+mj-lt"/>
                <a:ea typeface="+mj-ea"/>
                <a:cs typeface="+mj-cs"/>
              </a:rPr>
              <a:t> </a:t>
            </a:r>
            <a:r>
              <a:rPr lang="en-US" sz="3200" dirty="0">
                <a:hlinkClick r:id="rId3"/>
              </a:rPr>
              <a:t>pe.feedback@cgauxnet.us</a:t>
            </a:r>
            <a:endParaRPr lang="en-US" sz="3200" b="1" dirty="0">
              <a:solidFill>
                <a:schemeClr val="accent6"/>
              </a:solidFill>
              <a:latin typeface="+mj-lt"/>
              <a:ea typeface="+mj-ea"/>
              <a:cs typeface="+mj-cs"/>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30</a:t>
            </a:fld>
            <a:endParaRPr lang="en-US" alt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343400"/>
            <a:ext cx="2286000" cy="2286000"/>
          </a:xfrm>
          <a:prstGeom prst="rect">
            <a:avLst/>
          </a:prstGeom>
        </p:spPr>
      </p:pic>
    </p:spTree>
    <p:extLst>
      <p:ext uri="{BB962C8B-B14F-4D97-AF65-F5344CB8AC3E}">
        <p14:creationId xmlns:p14="http://schemas.microsoft.com/office/powerpoint/2010/main" val="590753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838200"/>
          </a:xfrm>
        </p:spPr>
        <p:txBody>
          <a:bodyPr/>
          <a:lstStyle/>
          <a:p>
            <a:r>
              <a:rPr lang="en-US" sz="3600" dirty="0">
                <a:solidFill>
                  <a:schemeClr val="accent6"/>
                </a:solidFill>
              </a:rPr>
              <a:t>REMINDER</a:t>
            </a:r>
          </a:p>
        </p:txBody>
      </p:sp>
      <p:sp>
        <p:nvSpPr>
          <p:cNvPr id="3" name="TextBox 2"/>
          <p:cNvSpPr txBox="1"/>
          <p:nvPr/>
        </p:nvSpPr>
        <p:spPr>
          <a:xfrm>
            <a:off x="1752600" y="1828800"/>
            <a:ext cx="7086600" cy="1384995"/>
          </a:xfrm>
          <a:prstGeom prst="rect">
            <a:avLst/>
          </a:prstGeom>
          <a:noFill/>
        </p:spPr>
        <p:txBody>
          <a:bodyPr wrap="square" rtlCol="0">
            <a:spAutoFit/>
          </a:bodyPr>
          <a:lstStyle/>
          <a:p>
            <a:r>
              <a:rPr lang="en-US" sz="2800" b="1" dirty="0">
                <a:solidFill>
                  <a:schemeClr val="accent6"/>
                </a:solidFill>
                <a:latin typeface="+mj-lt"/>
                <a:ea typeface="+mj-ea"/>
                <a:cs typeface="+mj-cs"/>
              </a:rPr>
              <a:t>Submit your self-attestation form if you studied this workshop outside of a facilitated session.</a:t>
            </a:r>
            <a:endParaRPr lang="en-US" sz="3200" b="1" dirty="0">
              <a:solidFill>
                <a:schemeClr val="accent6"/>
              </a:solidFill>
              <a:latin typeface="+mj-lt"/>
              <a:ea typeface="+mj-ea"/>
              <a:cs typeface="+mj-cs"/>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31</a:t>
            </a:fld>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343400"/>
            <a:ext cx="2286000" cy="2286000"/>
          </a:xfrm>
          <a:prstGeom prst="rect">
            <a:avLst/>
          </a:prstGeom>
        </p:spPr>
      </p:pic>
    </p:spTree>
    <p:extLst>
      <p:ext uri="{BB962C8B-B14F-4D97-AF65-F5344CB8AC3E}">
        <p14:creationId xmlns:p14="http://schemas.microsoft.com/office/powerpoint/2010/main" val="356140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Website Navigation</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4</a:t>
            </a:fld>
            <a:endParaRPr lang="en-US" altLang="en-US" dirty="0"/>
          </a:p>
        </p:txBody>
      </p:sp>
      <p:sp>
        <p:nvSpPr>
          <p:cNvPr id="6" name="TextBox 5"/>
          <p:cNvSpPr txBox="1"/>
          <p:nvPr/>
        </p:nvSpPr>
        <p:spPr>
          <a:xfrm>
            <a:off x="1371600" y="1295400"/>
            <a:ext cx="297180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Reordered</a:t>
            </a:r>
            <a:br>
              <a:rPr lang="en-US" sz="2800" b="1" dirty="0">
                <a:solidFill>
                  <a:schemeClr val="accent6"/>
                </a:solidFill>
                <a:latin typeface="Arial" panose="020B0604020202020204" pitchFamily="34" charset="0"/>
                <a:ea typeface="+mj-ea"/>
                <a:cs typeface="Arial" panose="020B0604020202020204" pitchFamily="34" charset="0"/>
              </a:rPr>
            </a:br>
            <a:r>
              <a:rPr lang="en-US" sz="2800" b="1" dirty="0">
                <a:solidFill>
                  <a:schemeClr val="accent6"/>
                </a:solidFill>
                <a:latin typeface="Arial" panose="020B0604020202020204" pitchFamily="34" charset="0"/>
                <a:ea typeface="+mj-ea"/>
                <a:cs typeface="Arial" panose="020B0604020202020204" pitchFamily="34" charset="0"/>
              </a:rPr>
              <a:t>menu</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Intuitive navigation</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Fewer clicks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Archiving of old material</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Frequent material updates</a:t>
            </a:r>
          </a:p>
          <a:p>
            <a:pPr marL="914400" lvl="1" indent="-457200">
              <a:buFont typeface="Arial" panose="020B0604020202020204" pitchFamily="34" charset="0"/>
              <a:buChar char="•"/>
            </a:pPr>
            <a:endParaRPr lang="en-US" sz="2800" b="1" dirty="0">
              <a:solidFill>
                <a:schemeClr val="accent6"/>
              </a:solidFill>
              <a:latin typeface="Arial" panose="020B0604020202020204" pitchFamily="34" charset="0"/>
              <a:ea typeface="+mj-ea"/>
              <a:cs typeface="Arial" panose="020B0604020202020204" pitchFamily="34" charset="0"/>
            </a:endParaRPr>
          </a:p>
        </p:txBody>
      </p:sp>
      <p:pic>
        <p:nvPicPr>
          <p:cNvPr id="4" name="Picture 3"/>
          <p:cNvPicPr>
            <a:picLocks noChangeAspect="1"/>
          </p:cNvPicPr>
          <p:nvPr/>
        </p:nvPicPr>
        <p:blipFill>
          <a:blip r:embed="rId3"/>
          <a:stretch>
            <a:fillRect/>
          </a:stretch>
        </p:blipFill>
        <p:spPr>
          <a:xfrm rot="686225">
            <a:off x="4327779" y="1783962"/>
            <a:ext cx="4698788" cy="2965861"/>
          </a:xfrm>
          <a:prstGeom prst="rect">
            <a:avLst/>
          </a:prstGeom>
        </p:spPr>
      </p:pic>
      <p:sp>
        <p:nvSpPr>
          <p:cNvPr id="7" name="TextBox 6"/>
          <p:cNvSpPr txBox="1"/>
          <p:nvPr/>
        </p:nvSpPr>
        <p:spPr>
          <a:xfrm>
            <a:off x="1371600" y="6172200"/>
            <a:ext cx="6629400" cy="400110"/>
          </a:xfrm>
          <a:prstGeom prst="rect">
            <a:avLst/>
          </a:prstGeom>
          <a:noFill/>
        </p:spPr>
        <p:txBody>
          <a:bodyPr wrap="square" rtlCol="0">
            <a:spAutoFit/>
          </a:bodyPr>
          <a:lstStyle/>
          <a:p>
            <a:r>
              <a:rPr lang="en-US" sz="2000" b="1" dirty="0">
                <a:solidFill>
                  <a:schemeClr val="accent6"/>
                </a:solidFill>
                <a:latin typeface="Arial" panose="020B0604020202020204" pitchFamily="34" charset="0"/>
                <a:ea typeface="+mj-ea"/>
                <a:cs typeface="Arial" panose="020B0604020202020204" pitchFamily="34" charset="0"/>
                <a:hlinkClick r:id="rId4"/>
              </a:rPr>
              <a:t>http://wow.uscgaux.info/content.php?unit=e-dept</a:t>
            </a:r>
            <a:endParaRPr lang="en-US" sz="2000" b="1" dirty="0">
              <a:solidFill>
                <a:schemeClr val="accent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648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Virtual Classes via Videoconferencing</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5</a:t>
            </a:fld>
            <a:endParaRPr lang="en-US" altLang="en-US" dirty="0"/>
          </a:p>
        </p:txBody>
      </p:sp>
      <p:sp>
        <p:nvSpPr>
          <p:cNvPr id="6" name="TextBox 5"/>
          <p:cNvSpPr txBox="1"/>
          <p:nvPr/>
        </p:nvSpPr>
        <p:spPr>
          <a:xfrm>
            <a:off x="1828800" y="1905000"/>
            <a:ext cx="7010400" cy="3939540"/>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Visit the E-Directorate Virtual PE Classes Web Pages</a:t>
            </a:r>
          </a:p>
          <a:p>
            <a:endParaRPr lang="en-US" sz="12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 Member Zone protected pages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Describes: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Value of virtual classes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How-to of virtual classes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Marketing of virtual classes</a:t>
            </a:r>
          </a:p>
          <a:p>
            <a:pPr marL="914400" lvl="1" indent="-4572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r>
              <a:rPr lang="en-US" sz="1400" b="1"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sz="1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29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Virtual Classes via Videoconferencing</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6</a:t>
            </a:fld>
            <a:endParaRPr lang="en-US" altLang="en-US" dirty="0"/>
          </a:p>
        </p:txBody>
      </p:sp>
      <p:sp>
        <p:nvSpPr>
          <p:cNvPr id="6" name="TextBox 5"/>
          <p:cNvSpPr txBox="1"/>
          <p:nvPr/>
        </p:nvSpPr>
        <p:spPr>
          <a:xfrm>
            <a:off x="1828800" y="1905000"/>
            <a:ext cx="7010400" cy="1692771"/>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Visit the E-Directorate Virtual PE Classes Web Page</a:t>
            </a:r>
          </a:p>
          <a:p>
            <a:endParaRPr lang="en-US" sz="600" b="1" dirty="0">
              <a:solidFill>
                <a:schemeClr val="accent6"/>
              </a:solidFill>
              <a:latin typeface="Arial" panose="020B0604020202020204" pitchFamily="34" charset="0"/>
              <a:cs typeface="Arial" panose="020B0604020202020204" pitchFamily="34" charset="0"/>
            </a:endParaRPr>
          </a:p>
          <a:p>
            <a:r>
              <a:rPr lang="en-US" sz="1400" b="1"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sz="1400" b="1" dirty="0">
              <a:solidFill>
                <a:schemeClr val="accent6"/>
              </a:solidFill>
              <a:latin typeface="Arial" panose="020B0604020202020204" pitchFamily="34" charset="0"/>
              <a:cs typeface="Arial" panose="020B0604020202020204" pitchFamily="34" charset="0"/>
            </a:endParaRPr>
          </a:p>
          <a:p>
            <a:endParaRPr lang="en-US" sz="1400" b="1" dirty="0">
              <a:solidFill>
                <a:schemeClr val="accent6"/>
              </a:solidFill>
              <a:latin typeface="Arial" panose="020B0604020202020204" pitchFamily="34" charset="0"/>
              <a:cs typeface="Arial" panose="020B0604020202020204" pitchFamily="34" charset="0"/>
            </a:endParaRPr>
          </a:p>
          <a:p>
            <a:endParaRPr lang="en-US" sz="14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828800" y="3352800"/>
            <a:ext cx="3391786" cy="3281553"/>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5562600" y="3352800"/>
            <a:ext cx="2857337" cy="3257550"/>
          </a:xfrm>
          <a:prstGeom prst="rect">
            <a:avLst/>
          </a:prstGeom>
          <a:ln>
            <a:solidFill>
              <a:schemeClr val="accent1"/>
            </a:solidFill>
          </a:ln>
        </p:spPr>
      </p:pic>
    </p:spTree>
    <p:extLst>
      <p:ext uri="{BB962C8B-B14F-4D97-AF65-F5344CB8AC3E}">
        <p14:creationId xmlns:p14="http://schemas.microsoft.com/office/powerpoint/2010/main" val="29119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Course Finder</a:t>
            </a:r>
          </a:p>
        </p:txBody>
      </p:sp>
      <p:sp>
        <p:nvSpPr>
          <p:cNvPr id="3" name="TextBox 2"/>
          <p:cNvSpPr txBox="1"/>
          <p:nvPr/>
        </p:nvSpPr>
        <p:spPr>
          <a:xfrm>
            <a:off x="1447800" y="12192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7</a:t>
            </a:fld>
            <a:endParaRPr lang="en-US" altLang="en-US" dirty="0"/>
          </a:p>
        </p:txBody>
      </p:sp>
      <p:sp>
        <p:nvSpPr>
          <p:cNvPr id="6" name="TextBox 5"/>
          <p:cNvSpPr txBox="1"/>
          <p:nvPr/>
        </p:nvSpPr>
        <p:spPr>
          <a:xfrm>
            <a:off x="1676400" y="1447800"/>
            <a:ext cx="7010400" cy="523220"/>
          </a:xfrm>
          <a:prstGeom prst="rect">
            <a:avLst/>
          </a:prstGeom>
          <a:noFill/>
        </p:spPr>
        <p:txBody>
          <a:bodyPr wrap="square" rtlCol="0">
            <a:spAutoFit/>
          </a:bodyPr>
          <a:lstStyle/>
          <a:p>
            <a:r>
              <a:rPr lang="en-US" sz="2800" b="1" dirty="0">
                <a:solidFill>
                  <a:schemeClr val="accent6"/>
                </a:solidFill>
                <a:latin typeface="Arial" panose="020B0604020202020204" pitchFamily="34" charset="0"/>
                <a:ea typeface="+mj-ea"/>
                <a:cs typeface="Arial" panose="020B0604020202020204" pitchFamily="34" charset="0"/>
              </a:rPr>
              <a:t>Refreshed/Re-organized Course Finder</a:t>
            </a:r>
          </a:p>
        </p:txBody>
      </p:sp>
      <p:pic>
        <p:nvPicPr>
          <p:cNvPr id="4" name="Picture 3"/>
          <p:cNvPicPr>
            <a:picLocks noChangeAspect="1"/>
          </p:cNvPicPr>
          <p:nvPr/>
        </p:nvPicPr>
        <p:blipFill>
          <a:blip r:embed="rId3"/>
          <a:stretch>
            <a:fillRect/>
          </a:stretch>
        </p:blipFill>
        <p:spPr>
          <a:xfrm>
            <a:off x="3276600" y="1981200"/>
            <a:ext cx="3090582" cy="4271536"/>
          </a:xfrm>
          <a:prstGeom prst="rect">
            <a:avLst/>
          </a:prstGeom>
        </p:spPr>
      </p:pic>
      <p:sp>
        <p:nvSpPr>
          <p:cNvPr id="7" name="TextBox 6"/>
          <p:cNvSpPr txBox="1"/>
          <p:nvPr/>
        </p:nvSpPr>
        <p:spPr>
          <a:xfrm>
            <a:off x="1752600" y="6400800"/>
            <a:ext cx="6248400" cy="400110"/>
          </a:xfrm>
          <a:prstGeom prst="rect">
            <a:avLst/>
          </a:prstGeom>
          <a:noFill/>
        </p:spPr>
        <p:txBody>
          <a:bodyPr wrap="square" rtlCol="0">
            <a:spAutoFit/>
          </a:bodyPr>
          <a:lstStyle/>
          <a:p>
            <a:r>
              <a:rPr lang="en-US" sz="2000" b="1" dirty="0">
                <a:solidFill>
                  <a:schemeClr val="accent6"/>
                </a:solidFill>
                <a:latin typeface="Arial" panose="020B0604020202020204" pitchFamily="34" charset="0"/>
                <a:ea typeface="+mj-ea"/>
                <a:cs typeface="Arial" panose="020B0604020202020204" pitchFamily="34" charset="0"/>
                <a:hlinkClick r:id="rId4"/>
              </a:rPr>
              <a:t>www.cgaux.org/boatinged/class_finder/index.php</a:t>
            </a:r>
            <a:endParaRPr lang="en-US" sz="2000" b="1" dirty="0">
              <a:solidFill>
                <a:schemeClr val="accent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753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RBS Committees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8</a:t>
            </a:fld>
            <a:endParaRPr lang="en-US" altLang="en-US" dirty="0"/>
          </a:p>
        </p:txBody>
      </p:sp>
      <p:pic>
        <p:nvPicPr>
          <p:cNvPr id="9" name="Picture 8">
            <a:extLst>
              <a:ext uri="{FF2B5EF4-FFF2-40B4-BE49-F238E27FC236}">
                <a16:creationId xmlns:a16="http://schemas.microsoft.com/office/drawing/2014/main" id="{CD8FDD76-EF2A-4FAB-939A-BAC415F77F3D}"/>
              </a:ext>
            </a:extLst>
          </p:cNvPr>
          <p:cNvPicPr>
            <a:picLocks noChangeAspect="1"/>
          </p:cNvPicPr>
          <p:nvPr/>
        </p:nvPicPr>
        <p:blipFill>
          <a:blip r:embed="rId3"/>
          <a:stretch>
            <a:fillRect/>
          </a:stretch>
        </p:blipFill>
        <p:spPr>
          <a:xfrm>
            <a:off x="1828800" y="1295400"/>
            <a:ext cx="6734175" cy="3876675"/>
          </a:xfrm>
          <a:prstGeom prst="rect">
            <a:avLst/>
          </a:prstGeom>
        </p:spPr>
      </p:pic>
      <p:sp>
        <p:nvSpPr>
          <p:cNvPr id="10" name="TextBox 9">
            <a:extLst>
              <a:ext uri="{FF2B5EF4-FFF2-40B4-BE49-F238E27FC236}">
                <a16:creationId xmlns:a16="http://schemas.microsoft.com/office/drawing/2014/main" id="{8157FFE6-2AE3-4712-904C-8561861074AD}"/>
              </a:ext>
            </a:extLst>
          </p:cNvPr>
          <p:cNvSpPr txBox="1"/>
          <p:nvPr/>
        </p:nvSpPr>
        <p:spPr>
          <a:xfrm>
            <a:off x="1828800" y="5334000"/>
            <a:ext cx="6705600"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A smoothly functioning team of flotilla staff officers can achieve significant results with coordinated teamwork</a:t>
            </a:r>
          </a:p>
        </p:txBody>
      </p:sp>
    </p:spTree>
    <p:extLst>
      <p:ext uri="{BB962C8B-B14F-4D97-AF65-F5344CB8AC3E}">
        <p14:creationId xmlns:p14="http://schemas.microsoft.com/office/powerpoint/2010/main" val="89520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Development 2020</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9</a:t>
            </a:fld>
            <a:endParaRPr lang="en-US" altLang="en-US" dirty="0"/>
          </a:p>
        </p:txBody>
      </p:sp>
      <p:sp>
        <p:nvSpPr>
          <p:cNvPr id="6" name="TextBox 5"/>
          <p:cNvSpPr txBox="1"/>
          <p:nvPr/>
        </p:nvSpPr>
        <p:spPr>
          <a:xfrm>
            <a:off x="1828800" y="1905000"/>
            <a:ext cx="7010400" cy="4832092"/>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Updated material and exam</a:t>
            </a:r>
          </a:p>
          <a:p>
            <a:endParaRPr lang="en-US" sz="28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Introduced in January 2020</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New instruction techniques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Emphasis on learning vis-à-vis memorization</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Includes: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Use of electronic media</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Compliance with ADA</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Value and use of lesson plans</a:t>
            </a:r>
          </a:p>
          <a:p>
            <a:pPr marL="457200" indent="-4572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1524000" y="6400800"/>
            <a:ext cx="6248400" cy="276999"/>
          </a:xfrm>
          <a:prstGeom prst="rect">
            <a:avLst/>
          </a:prstGeom>
          <a:noFill/>
        </p:spPr>
        <p:txBody>
          <a:bodyPr wrap="square" rtlCol="0">
            <a:spAutoFit/>
          </a:bodyPr>
          <a:lstStyle/>
          <a:p>
            <a:r>
              <a:rPr lang="en-US" sz="1200" b="1" dirty="0">
                <a:solidFill>
                  <a:schemeClr val="accent6"/>
                </a:solidFill>
                <a:latin typeface="Arial" panose="020B0604020202020204" pitchFamily="34" charset="0"/>
                <a:cs typeface="Arial" panose="020B0604020202020204" pitchFamily="34" charset="0"/>
              </a:rPr>
              <a:t>http://wow.uscgaux.info/content.php?unit=E-DEPT&amp;category=2020-instructor-dev</a:t>
            </a:r>
          </a:p>
        </p:txBody>
      </p:sp>
    </p:spTree>
    <p:extLst>
      <p:ext uri="{BB962C8B-B14F-4D97-AF65-F5344CB8AC3E}">
        <p14:creationId xmlns:p14="http://schemas.microsoft.com/office/powerpoint/2010/main" val="3252834897"/>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2246</TotalTime>
  <Words>5910</Words>
  <Application>Microsoft Office PowerPoint</Application>
  <PresentationFormat>On-screen Show (4:3)</PresentationFormat>
  <Paragraphs>458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Times New Roman</vt:lpstr>
      <vt:lpstr>Aux 3</vt:lpstr>
      <vt:lpstr>National  Public Education Directorate  Instructor Workshop 2022</vt:lpstr>
      <vt:lpstr>Welcome</vt:lpstr>
      <vt:lpstr>E-Directorate Missions</vt:lpstr>
      <vt:lpstr>Website Navigation</vt:lpstr>
      <vt:lpstr>Virtual Classes via Videoconferencing</vt:lpstr>
      <vt:lpstr>Virtual Classes via Videoconferencing</vt:lpstr>
      <vt:lpstr>Course Finder</vt:lpstr>
      <vt:lpstr>RBS Committees</vt:lpstr>
      <vt:lpstr>Instructor Development 2020</vt:lpstr>
      <vt:lpstr>Instructor Development 2020</vt:lpstr>
      <vt:lpstr>Maxim Award</vt:lpstr>
      <vt:lpstr>Maxim Award</vt:lpstr>
      <vt:lpstr>Boat America</vt:lpstr>
      <vt:lpstr>Spanish Language Classes</vt:lpstr>
      <vt:lpstr>Spanish Language Classes</vt:lpstr>
      <vt:lpstr>I’m the Flotilla Staff Officer-Public Education, Now What?</vt:lpstr>
      <vt:lpstr>I’m the Flotilla Staff Officer-Public Education, Now What?</vt:lpstr>
      <vt:lpstr>Instructor Currency Maintenance</vt:lpstr>
      <vt:lpstr>Uniforms</vt:lpstr>
      <vt:lpstr>Uniforms – Alternative Work Uniform (AWU)</vt:lpstr>
      <vt:lpstr>New Material to Cover in Class</vt:lpstr>
      <vt:lpstr>Fire Extinguishers</vt:lpstr>
      <vt:lpstr>New Material to Cover in Class</vt:lpstr>
      <vt:lpstr>Federal Law Change  Effective: April 1, 2021 Recreational Boat Engine Cutoff Switch Requirements</vt:lpstr>
      <vt:lpstr>Federal Law Change  Effective: April 1, 2021 (Cont’d) Recreational Boat Engine Cutoff Switch Requirements</vt:lpstr>
      <vt:lpstr>Federal Law Change ECOS;  April 1, 2021 (Cont’d)</vt:lpstr>
      <vt:lpstr>Federal Law Change  Effective: April 1, 2021 (cont’d) Recreational Boat Engine Cutoff Switch Requirements</vt:lpstr>
      <vt:lpstr>COVID-19 Guidelines</vt:lpstr>
      <vt:lpstr>E-Directorate Contacts</vt:lpstr>
      <vt:lpstr>Thank You</vt:lpstr>
      <vt:lpstr>REMINDER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Dave Fuller</cp:lastModifiedBy>
  <cp:revision>212</cp:revision>
  <cp:lastPrinted>2022-01-10T00:54:37Z</cp:lastPrinted>
  <dcterms:created xsi:type="dcterms:W3CDTF">2018-04-06T11:46:18Z</dcterms:created>
  <dcterms:modified xsi:type="dcterms:W3CDTF">2022-01-25T21:31:15Z</dcterms:modified>
</cp:coreProperties>
</file>